
<file path=[Content_Types].xml><?xml version="1.0" encoding="utf-8"?>
<Types xmlns="http://schemas.openxmlformats.org/package/2006/content-types">
  <Override PartName="/ppt/slideMasters/slideMaster4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33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4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3.xml" ContentType="application/vnd.openxmlformats-officedocument.presentationml.slideMaster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s/slide11.xml" ContentType="application/vnd.openxmlformats-officedocument.presentationml.slide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slideLayouts/slideLayout29.xml" ContentType="application/vnd.openxmlformats-officedocument.presentationml.slideLayout+xml"/>
  <Override PartName="/ppt/slideLayouts/slideLayout32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Layouts/slideLayout18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theme/theme5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6.xml" ContentType="application/vnd.openxmlformats-officedocument.presentationml.slideLayout+xml"/>
  <Override PartName="/docProps/core.xml" ContentType="application/vnd.openxmlformats-package.core-properties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31.xml" ContentType="application/vnd.openxmlformats-officedocument.presentationml.slideLayout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Default Extension="rels" ContentType="application/vnd.openxmlformats-package.relationships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theme/theme7.xml" ContentType="application/vnd.openxmlformats-officedocument.theme+xml"/>
  <Override PartName="/ppt/slides/slide6.xml" ContentType="application/vnd.openxmlformats-officedocument.presentationml.slide+xml"/>
  <Override PartName="/ppt/slideLayouts/slideLayout2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s/slide12.xml" ContentType="application/vnd.openxmlformats-officedocument.presentationml.slide+xml"/>
  <Default Extension="gif" ContentType="image/gif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4076" r:id="rId1"/>
    <p:sldMasterId id="2147483648" r:id="rId2"/>
    <p:sldMasterId id="2147484373" r:id="rId3"/>
    <p:sldMasterId id="2147484374" r:id="rId4"/>
    <p:sldMasterId id="2147484700" r:id="rId5"/>
    <p:sldMasterId id="2147484721" r:id="rId6"/>
  </p:sldMasterIdLst>
  <p:notesMasterIdLst>
    <p:notesMasterId r:id="rId20"/>
  </p:notesMasterIdLst>
  <p:handoutMasterIdLst>
    <p:handoutMasterId r:id="rId21"/>
  </p:handoutMasterIdLst>
  <p:sldIdLst>
    <p:sldId id="256" r:id="rId7"/>
    <p:sldId id="263" r:id="rId8"/>
    <p:sldId id="257" r:id="rId9"/>
    <p:sldId id="347" r:id="rId10"/>
    <p:sldId id="348" r:id="rId11"/>
    <p:sldId id="349" r:id="rId12"/>
    <p:sldId id="350" r:id="rId13"/>
    <p:sldId id="351" r:id="rId14"/>
    <p:sldId id="352" r:id="rId15"/>
    <p:sldId id="353" r:id="rId16"/>
    <p:sldId id="354" r:id="rId17"/>
    <p:sldId id="355" r:id="rId18"/>
    <p:sldId id="265" r:id="rId1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0099"/>
    <a:srgbClr val="8CC7EA"/>
    <a:srgbClr val="EAEAEA"/>
    <a:srgbClr val="66CCFF"/>
    <a:srgbClr val="99CCFF"/>
    <a:srgbClr val="330099"/>
    <a:srgbClr val="990033"/>
    <a:srgbClr val="ECECE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vertBarState="maximized">
    <p:restoredLeft sz="15620"/>
    <p:restoredTop sz="94660"/>
  </p:normalViewPr>
  <p:slideViewPr>
    <p:cSldViewPr snapToGrid="0" snapToObjects="1">
      <p:cViewPr varScale="1">
        <p:scale>
          <a:sx n="137" d="100"/>
          <a:sy n="137" d="100"/>
        </p:scale>
        <p:origin x="-104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0" Type="http://schemas.openxmlformats.org/officeDocument/2006/relationships/slide" Target="slides/slide4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9" Type="http://schemas.openxmlformats.org/officeDocument/2006/relationships/slide" Target="slides/slide3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14" Type="http://schemas.openxmlformats.org/officeDocument/2006/relationships/slide" Target="slides/slide8.xml"/><Relationship Id="rId2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26" Type="http://schemas.openxmlformats.org/officeDocument/2006/relationships/tableStyles" Target="tableStyles.xml"/><Relationship Id="rId11" Type="http://schemas.openxmlformats.org/officeDocument/2006/relationships/slide" Target="slides/slide5.xml"/><Relationship Id="rId6" Type="http://schemas.openxmlformats.org/officeDocument/2006/relationships/slideMaster" Target="slideMasters/slideMaster6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9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1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8D930D8-53AD-4453-B8F7-598EFFCEBA61}" type="datetime1">
              <a:rPr lang="en-US"/>
              <a:pPr>
                <a:defRPr/>
              </a:pPr>
              <a:t>6/7/10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01BC71C-5517-4FD8-8CEB-E951D65518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D5B8133-C2CB-453D-B7B7-012315C3CD44}" type="datetime1">
              <a:rPr lang="en-US"/>
              <a:pPr>
                <a:defRPr/>
              </a:pPr>
              <a:t>6/7/10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4198066-9944-470C-8ACB-264EC519BB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ＭＳ Ｐゴシック" pitchFamily="9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pitchFamily="4" charset="-128"/>
              <a:cs typeface="ＭＳ Ｐゴシック" pitchFamily="4" charset="-128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2FF7DC8-1FC3-C54E-8B22-23B7DEF1B4DC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cs typeface="Gill Sans" pitchFamily="17" charset="0"/>
              </a:rPr>
              <a:t>Very Long Baseline Array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429617"/>
            <a:ext cx="916305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5D23A-F49C-4C1A-B96B-868F246303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2920C-BC49-46AC-B872-471C54BA3D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F5F6C-D7E6-49A7-8151-2B93932420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FA629-66B1-4E68-AF30-CCB560EA53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C5CA5-1199-4010-BC95-0D59E4B49D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A7F84-E079-4562-BB88-92FC733C64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0C6E3-9B02-4A17-B9F3-37954952D6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C5F99-520E-499A-BCA7-B9808839A4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DF4B1-59B0-41B1-915D-C87FEFAA65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8011A-3AD8-4B8B-869A-0F89F54A5E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90900" y="5489575"/>
            <a:ext cx="4246563" cy="1047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cs typeface="Gill Sans" pitchFamily="17" charset="0"/>
              </a:rPr>
              <a:t>Atacama Large Millimeter/</a:t>
            </a:r>
            <a:r>
              <a:rPr lang="en-US" sz="1350" dirty="0" err="1">
                <a:solidFill>
                  <a:srgbClr val="4375A2"/>
                </a:solidFill>
                <a:latin typeface="Gill Sans MT" pitchFamily="34" charset="0"/>
                <a:cs typeface="Gill Sans" pitchFamily="17" charset="0"/>
              </a:rPr>
              <a:t>submillimeter</a:t>
            </a: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cs typeface="Gill Sans" pitchFamily="17" charset="0"/>
              </a:rPr>
              <a:t>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cs typeface="Gill Sans" pitchFamily="17" charset="0"/>
              </a:rPr>
              <a:t>Expanded Very Large Array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cs typeface="Gill Sans" pitchFamily="17" charset="0"/>
              </a:rPr>
              <a:t>Robert C. Byrd Green Bank Telescope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350" dirty="0">
                <a:solidFill>
                  <a:srgbClr val="4375A2"/>
                </a:solidFill>
                <a:latin typeface="Gill Sans MT" pitchFamily="34" charset="0"/>
                <a:cs typeface="Gill Sans" pitchFamily="17" charset="0"/>
              </a:rPr>
              <a:t>Very Long Baseline Array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99330" name="Picture 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1429617"/>
            <a:ext cx="916305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91787-FE97-422B-A1AD-6A49431F2A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CD126-CC19-4535-9514-3B4E771202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1DFFB-737E-4F4F-AD78-5A729FADB8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D3BED-C16B-4229-B51A-94C5FCBDA7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1CD74-8786-4072-8307-DA2951EABA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C268B-4395-CB46-A0FA-59F0FFBE62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FC0D7-6F28-294F-ABC4-7A2D4AFE32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03CE4-9560-2C49-AEAC-691BA335BF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233F2-084A-A54F-A1F1-267FD27D55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D5A42-E885-9140-89E2-7D0AB90709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B37B7-13F6-4FDF-8E27-190B48620B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FFDE4-B695-4647-BFFB-F4AF1FD219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44EAE-C6BD-404C-9190-3148D4F757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404A1-0050-E341-8818-06A2745099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C7E46-F0D3-FA4D-AB68-804F86A3E2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7FB4C-0A71-5C4E-BDD6-31B320EFE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AA034-AA3C-1344-B282-7B7D767EC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EAF79-F89F-F14F-A163-7C8B150AED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3C307-60AE-C743-B9F3-418A2A18DD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AC2F3-7C56-6F40-837B-9A51214CBC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D6FAA-47FC-40CA-A248-1F86E1E0AD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F48CA-E847-41E6-B008-D14C781F12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CE011-4012-4C5D-950C-708618F19C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8D269-42B5-4AB5-9EF8-B094196361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EB5E8-AD97-4030-ACC4-AC6489471C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6C56D-BFC9-4E4B-A5CD-A26E021323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jpeg"/><Relationship Id="rId5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2.xml"/><Relationship Id="rId3" Type="http://schemas.openxmlformats.org/officeDocument/2006/relationships/image" Target="../media/image4.jpeg"/><Relationship Id="rId5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.png"/><Relationship Id="rId4" Type="http://schemas.openxmlformats.org/officeDocument/2006/relationships/slideLayout" Target="../slideLayouts/slideLayout6.xml"/><Relationship Id="rId7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3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5.jpeg"/><Relationship Id="rId10" Type="http://schemas.openxmlformats.org/officeDocument/2006/relationships/slideLayout" Target="../slideLayouts/slideLayout12.xml"/><Relationship Id="rId5" Type="http://schemas.openxmlformats.org/officeDocument/2006/relationships/slideLayout" Target="../slideLayouts/slideLayout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9" Type="http://schemas.openxmlformats.org/officeDocument/2006/relationships/slideLayout" Target="../slideLayouts/slideLayout11.xml"/><Relationship Id="rId3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.png"/><Relationship Id="rId4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5.jpeg"/><Relationship Id="rId10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4" Type="http://schemas.openxmlformats.org/officeDocument/2006/relationships/slideLayout" Target="../slideLayouts/slideLayout28.xml"/><Relationship Id="rId10" Type="http://schemas.openxmlformats.org/officeDocument/2006/relationships/image" Target="../media/image2.png"/><Relationship Id="rId5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9" Type="http://schemas.openxmlformats.org/officeDocument/2006/relationships/image" Target="../media/image6.jpeg"/><Relationship Id="rId3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4" Type="http://schemas.openxmlformats.org/officeDocument/2006/relationships/slideLayout" Target="../slideLayouts/slideLayout35.xml"/><Relationship Id="rId10" Type="http://schemas.openxmlformats.org/officeDocument/2006/relationships/image" Target="../media/image2.png"/><Relationship Id="rId5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3.xml"/><Relationship Id="rId9" Type="http://schemas.openxmlformats.org/officeDocument/2006/relationships/image" Target="../media/image6.jpeg"/><Relationship Id="rId3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0" y="1429617"/>
            <a:ext cx="916305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62" r:id="rId1"/>
  </p:sldLayoutIdLst>
  <p:hf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dirty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86F4B04A-E91A-4439-9876-9FC41E46D7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0" y="1429617"/>
            <a:ext cx="916305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63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dirty="0">
                <a:solidFill>
                  <a:srgbClr val="000099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+mn-lt"/>
              </a:defRPr>
            </a:lvl1pPr>
          </a:lstStyle>
          <a:p>
            <a:pPr>
              <a:defRPr/>
            </a:pPr>
            <a:fld id="{4D743850-BC4F-4293-A448-AE68E29214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5783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5784" name="Text Box 8"/>
          <p:cNvSpPr txBox="1">
            <a:spLocks noChangeArrowheads="1"/>
          </p:cNvSpPr>
          <p:nvPr/>
        </p:nvSpPr>
        <p:spPr bwMode="auto">
          <a:xfrm>
            <a:off x="7370763" y="19050"/>
            <a:ext cx="14239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b="1">
                <a:solidFill>
                  <a:srgbClr val="8CC7EA"/>
                </a:solidFill>
                <a:latin typeface="Trebuchet MS" pitchFamily="34" charset="0"/>
              </a:rPr>
              <a:t>CDL</a:t>
            </a:r>
          </a:p>
        </p:txBody>
      </p:sp>
      <p:sp>
        <p:nvSpPr>
          <p:cNvPr id="75785" name="Line 9"/>
          <p:cNvSpPr>
            <a:spLocks noChangeShapeType="1"/>
          </p:cNvSpPr>
          <p:nvPr/>
        </p:nvSpPr>
        <p:spPr bwMode="auto">
          <a:xfrm>
            <a:off x="452438" y="495300"/>
            <a:ext cx="69516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5" r:id="rId1"/>
    <p:sldLayoutId id="2147484616" r:id="rId2"/>
    <p:sldLayoutId id="2147484617" r:id="rId3"/>
    <p:sldLayoutId id="2147484618" r:id="rId4"/>
    <p:sldLayoutId id="2147484619" r:id="rId5"/>
    <p:sldLayoutId id="2147484620" r:id="rId6"/>
    <p:sldLayoutId id="2147484621" r:id="rId7"/>
    <p:sldLayoutId id="2147484622" r:id="rId8"/>
    <p:sldLayoutId id="2147484623" r:id="rId9"/>
    <p:sldLayoutId id="2147484624" r:id="rId10"/>
    <p:sldLayoutId id="2147484625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2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dirty="0">
                <a:solidFill>
                  <a:srgbClr val="000099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+mn-lt"/>
              </a:defRPr>
            </a:lvl1pPr>
          </a:lstStyle>
          <a:p>
            <a:pPr>
              <a:defRPr/>
            </a:pPr>
            <a:fld id="{801EC458-A9AC-4819-A2F0-C423A2F647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6807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6808" name="Text Box 8"/>
          <p:cNvSpPr txBox="1">
            <a:spLocks noChangeArrowheads="1"/>
          </p:cNvSpPr>
          <p:nvPr/>
        </p:nvSpPr>
        <p:spPr bwMode="auto">
          <a:xfrm>
            <a:off x="7370763" y="19050"/>
            <a:ext cx="14795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b="1">
                <a:solidFill>
                  <a:srgbClr val="8CC7EA"/>
                </a:solidFill>
                <a:latin typeface="Trebuchet MS" pitchFamily="34" charset="0"/>
              </a:rPr>
              <a:t>NTC</a:t>
            </a:r>
          </a:p>
        </p:txBody>
      </p:sp>
      <p:sp>
        <p:nvSpPr>
          <p:cNvPr id="76809" name="Line 9"/>
          <p:cNvSpPr>
            <a:spLocks noChangeShapeType="1"/>
          </p:cNvSpPr>
          <p:nvPr/>
        </p:nvSpPr>
        <p:spPr bwMode="auto">
          <a:xfrm>
            <a:off x="452438" y="495300"/>
            <a:ext cx="69516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0" r:id="rId1"/>
    <p:sldLayoutId id="2147484641" r:id="rId2"/>
    <p:sldLayoutId id="2147484642" r:id="rId3"/>
    <p:sldLayoutId id="2147484643" r:id="rId4"/>
    <p:sldLayoutId id="2147484644" r:id="rId5"/>
    <p:sldLayoutId id="2147484645" r:id="rId6"/>
    <p:sldLayoutId id="2147484646" r:id="rId7"/>
    <p:sldLayoutId id="2147484647" r:id="rId8"/>
    <p:sldLayoutId id="2147484648" r:id="rId9"/>
    <p:sldLayoutId id="2147484649" r:id="rId10"/>
    <p:sldLayoutId id="2147484650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pitchFamily="17" charset="-128"/>
              <a:cs typeface="+mn-cs"/>
            </a:endParaRPr>
          </a:p>
        </p:txBody>
      </p:sp>
      <p:pic>
        <p:nvPicPr>
          <p:cNvPr id="1027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87363"/>
            <a:ext cx="822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-110" charset="-18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fld id="{D617B5F7-007B-D844-BFC7-A7DDF724AB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6189663" y="19050"/>
            <a:ext cx="19446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5400" b="1">
                <a:solidFill>
                  <a:srgbClr val="8CC7EA"/>
                </a:solidFill>
                <a:latin typeface="Trebuchet MS" pitchFamily="34" charset="0"/>
                <a:ea typeface="ＭＳ Ｐゴシック" pitchFamily="17" charset="-128"/>
                <a:cs typeface="+mn-cs"/>
              </a:rPr>
              <a:t>ALMA</a:t>
            </a:r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>
            <a:off x="452438" y="495300"/>
            <a:ext cx="58594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pitchFamily="17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1" r:id="rId1"/>
    <p:sldLayoutId id="2147484702" r:id="rId2"/>
    <p:sldLayoutId id="2147484703" r:id="rId3"/>
    <p:sldLayoutId id="2147484704" r:id="rId4"/>
    <p:sldLayoutId id="2147484705" r:id="rId5"/>
    <p:sldLayoutId id="2147484706" r:id="rId6"/>
    <p:sldLayoutId id="2147484707" r:id="rId7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96" charset="-128"/>
          <a:cs typeface="ＭＳ Ｐゴシック" pitchFamily="4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ＭＳ Ｐゴシック" pitchFamily="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ＭＳ Ｐゴシック" pitchFamily="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ＭＳ Ｐゴシック" pitchFamily="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ＭＳ Ｐゴシック" pitchFamily="4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4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ＭＳ Ｐゴシック" pitchFamily="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4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ＭＳ Ｐゴシック" pitchFamily="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4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4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4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3075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87363"/>
            <a:ext cx="82296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4" charset="-1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4" charset="-18"/>
              </a:defRPr>
            </a:lvl1pPr>
          </a:lstStyle>
          <a:p>
            <a:pPr>
              <a:defRPr/>
            </a:pPr>
            <a:fld id="{B807EBB6-8B84-6440-834C-12145C38A6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6189663" y="19050"/>
            <a:ext cx="19446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>
              <a:defRPr/>
            </a:pPr>
            <a:r>
              <a:rPr lang="en-US" sz="5400" b="1">
                <a:solidFill>
                  <a:srgbClr val="8CC7EA"/>
                </a:solidFill>
                <a:latin typeface="Trebuchet MS" pitchFamily="4" charset="0"/>
              </a:rPr>
              <a:t>ALMA</a:t>
            </a:r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>
            <a:off x="452438" y="495300"/>
            <a:ext cx="58594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pitchFamily="17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22" r:id="rId1"/>
    <p:sldLayoutId id="2147484723" r:id="rId2"/>
    <p:sldLayoutId id="2147484724" r:id="rId3"/>
    <p:sldLayoutId id="2147484725" r:id="rId4"/>
    <p:sldLayoutId id="2147484726" r:id="rId5"/>
    <p:sldLayoutId id="2147484727" r:id="rId6"/>
    <p:sldLayoutId id="2147484728" r:id="rId7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4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4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4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4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4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14" Type="http://schemas.openxmlformats.org/officeDocument/2006/relationships/image" Target="../media/image36.jpeg"/><Relationship Id="rId4" Type="http://schemas.openxmlformats.org/officeDocument/2006/relationships/image" Target="../media/image26.jpeg"/><Relationship Id="rId7" Type="http://schemas.openxmlformats.org/officeDocument/2006/relationships/image" Target="../media/image29.jpeg"/><Relationship Id="rId11" Type="http://schemas.openxmlformats.org/officeDocument/2006/relationships/image" Target="../media/image33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8.jpeg"/><Relationship Id="rId16" Type="http://schemas.openxmlformats.org/officeDocument/2006/relationships/image" Target="../media/image38.jpeg"/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10" Type="http://schemas.openxmlformats.org/officeDocument/2006/relationships/image" Target="../media/image32.jpeg"/><Relationship Id="rId5" Type="http://schemas.openxmlformats.org/officeDocument/2006/relationships/image" Target="../media/image27.jpeg"/><Relationship Id="rId15" Type="http://schemas.openxmlformats.org/officeDocument/2006/relationships/image" Target="../media/image37.jpeg"/><Relationship Id="rId12" Type="http://schemas.openxmlformats.org/officeDocument/2006/relationships/image" Target="../media/image34.jpeg"/><Relationship Id="rId2" Type="http://schemas.openxmlformats.org/officeDocument/2006/relationships/image" Target="../media/image24.jpeg"/><Relationship Id="rId9" Type="http://schemas.openxmlformats.org/officeDocument/2006/relationships/image" Target="../media/image31.jpeg"/><Relationship Id="rId3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3" Type="http://schemas.openxmlformats.org/officeDocument/2006/relationships/image" Target="../media/image8.jpeg"/><Relationship Id="rId6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3" Type="http://schemas.openxmlformats.org/officeDocument/2006/relationships/image" Target="../media/image21.pn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Gill Sans MT" pitchFamily="4" charset="-18"/>
                <a:ea typeface="ＭＳ Ｐゴシック" pitchFamily="4" charset="-128"/>
              </a:rPr>
              <a:t>CO transitions at high z</a:t>
            </a:r>
          </a:p>
        </p:txBody>
      </p:sp>
      <p:pic>
        <p:nvPicPr>
          <p:cNvPr id="46083" name="Content Placeholder 5" descr="c0_z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35486" r="-35486"/>
          <a:stretch>
            <a:fillRect/>
          </a:stretch>
        </p:blipFill>
        <p:spPr>
          <a:xfrm>
            <a:off x="179388" y="1435589"/>
            <a:ext cx="9271000" cy="5099050"/>
          </a:xfrm>
        </p:spPr>
      </p:pic>
      <p:sp>
        <p:nvSpPr>
          <p:cNvPr id="46084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85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CD7F243-DA50-254C-A129-ECC1D3A383E2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Content Placeholder 5" descr="lbg.tiff"/>
          <p:cNvPicPr>
            <a:picLocks noGrp="1" noChangeAspect="1"/>
          </p:cNvPicPr>
          <p:nvPr>
            <p:ph idx="1"/>
          </p:nvPr>
        </p:nvPicPr>
        <p:blipFill>
          <a:blip r:embed="rId2"/>
          <a:srcRect t="-43359" b="-43359"/>
          <a:stretch>
            <a:fillRect/>
          </a:stretch>
        </p:blipFill>
        <p:spPr>
          <a:xfrm>
            <a:off x="457200" y="1830388"/>
            <a:ext cx="8229600" cy="4525962"/>
          </a:xfrm>
        </p:spPr>
      </p:pic>
      <p:sp>
        <p:nvSpPr>
          <p:cNvPr id="47107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08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702DE28-BABC-3D46-92E0-74185AAB723A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47109" name="TextBox 6"/>
          <p:cNvSpPr txBox="1">
            <a:spLocks noChangeArrowheads="1"/>
          </p:cNvSpPr>
          <p:nvPr/>
        </p:nvSpPr>
        <p:spPr bwMode="auto">
          <a:xfrm>
            <a:off x="457200" y="830263"/>
            <a:ext cx="8229600" cy="18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>
                <a:solidFill>
                  <a:srgbClr val="000099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CO Line Emission from Lyman Break Galaxies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>
                <a:solidFill>
                  <a:srgbClr val="000099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Greve &amp; Sommer-Larson 2008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en-US" sz="2000">
              <a:solidFill>
                <a:srgbClr val="000099"/>
              </a:solidFill>
              <a:latin typeface="Gill Sans MT" pitchFamily="4" charset="-18"/>
              <a:ea typeface="Gill Sans" pitchFamily="4" charset="0"/>
              <a:cs typeface="Gill Sans" pitchFamily="4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>
                <a:solidFill>
                  <a:srgbClr val="000099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z=3.26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>
                <a:solidFill>
                  <a:srgbClr val="000099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Simulation								CO(4-3) map,   0.1” resolution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431800" y="309563"/>
            <a:ext cx="8229600" cy="960437"/>
          </a:xfrm>
        </p:spPr>
        <p:txBody>
          <a:bodyPr/>
          <a:lstStyle/>
          <a:p>
            <a:r>
              <a:rPr lang="en-US" smtClean="0">
                <a:latin typeface="Gill Sans MT" pitchFamily="4" charset="-18"/>
                <a:ea typeface="ＭＳ Ｐゴシック" pitchFamily="4" charset="-128"/>
              </a:rPr>
              <a:t>Meet The NAASC</a:t>
            </a:r>
          </a:p>
        </p:txBody>
      </p:sp>
      <p:pic>
        <p:nvPicPr>
          <p:cNvPr id="36" name="Content Placeholder 35" descr="MehringerDavid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1053" b="8000"/>
          <a:stretch>
            <a:fillRect/>
          </a:stretch>
        </p:blipFill>
        <p:spPr>
          <a:xfrm>
            <a:off x="722055" y="4881563"/>
            <a:ext cx="2512559" cy="1753186"/>
          </a:xfrm>
        </p:spPr>
      </p:pic>
      <p:sp>
        <p:nvSpPr>
          <p:cNvPr id="48132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3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000964E-8B26-BC49-9728-A33FA0F066E6}" type="slidenum">
              <a:rPr lang="en-US" smtClean="0"/>
              <a:pPr/>
              <a:t>12</a:t>
            </a:fld>
            <a:endParaRPr lang="en-US" smtClean="0"/>
          </a:p>
        </p:txBody>
      </p:sp>
      <p:pic>
        <p:nvPicPr>
          <p:cNvPr id="48134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1738" y="1250950"/>
            <a:ext cx="11715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9" descr="EvansAaron.jpg"/>
          <p:cNvPicPr>
            <a:picLocks noChangeAspect="1"/>
          </p:cNvPicPr>
          <p:nvPr/>
        </p:nvPicPr>
        <p:blipFill>
          <a:blip r:embed="rId4"/>
          <a:srcRect b="6006"/>
          <a:stretch>
            <a:fillRect/>
          </a:stretch>
        </p:blipFill>
        <p:spPr bwMode="auto">
          <a:xfrm>
            <a:off x="4880615" y="3048369"/>
            <a:ext cx="1580509" cy="1796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6" name="Picture 10" descr="HunterTodd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2471" y="1230313"/>
            <a:ext cx="1309688" cy="184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7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92159" y="3097213"/>
            <a:ext cx="1270000" cy="1784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8138" name="Picture 12" descr="IndebetouwRemy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90900" y="3064853"/>
            <a:ext cx="1447800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9" name="Picture 13" descr="LacyMark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6948" y="4881563"/>
            <a:ext cx="1447800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0" name="Picture 15" descr="MangumJeff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100" y="3024556"/>
            <a:ext cx="1493838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2" name="Picture 17" descr="ShethKartik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78688" y="4925035"/>
            <a:ext cx="1546225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3" name="Picture 19" descr="KentBrian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677988" y="3052642"/>
            <a:ext cx="1447800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5" name="Picture 7" descr="WoottenAl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390900" y="1230313"/>
            <a:ext cx="14478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6" name="Picture 8" descr="BroganCrystal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754188" y="1250950"/>
            <a:ext cx="1371600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7" name="Picture 14" descr="LisztHarvey.jpg"/>
          <p:cNvPicPr>
            <a:picLocks noChangeAspect="1"/>
          </p:cNvPicPr>
          <p:nvPr/>
        </p:nvPicPr>
        <p:blipFill>
          <a:blip r:embed="rId14"/>
          <a:srcRect l="5086" r="12012" b="4000"/>
          <a:stretch>
            <a:fillRect/>
          </a:stretch>
        </p:blipFill>
        <p:spPr bwMode="auto">
          <a:xfrm>
            <a:off x="6592159" y="4927600"/>
            <a:ext cx="1270000" cy="1755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8" name="Picture 5" descr="LonsdaleCarol.jp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60338" y="1250950"/>
            <a:ext cx="1371600" cy="169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49" name="TextBox 21"/>
          <p:cNvSpPr txBox="1">
            <a:spLocks noChangeArrowheads="1"/>
          </p:cNvSpPr>
          <p:nvPr/>
        </p:nvSpPr>
        <p:spPr bwMode="auto">
          <a:xfrm>
            <a:off x="301625" y="2432780"/>
            <a:ext cx="1146175" cy="595313"/>
          </a:xfrm>
          <a:prstGeom prst="rect">
            <a:avLst/>
          </a:prstGeom>
          <a:solidFill>
            <a:srgbClr val="FFFFFF">
              <a:alpha val="47058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lnSpc>
                <a:spcPct val="80000"/>
              </a:lnSpc>
            </a:pPr>
            <a:r>
              <a:rPr lang="en-US" sz="2000" dirty="0">
                <a:solidFill>
                  <a:srgbClr val="000099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Carol </a:t>
            </a:r>
          </a:p>
          <a:p>
            <a:pPr marL="342900" indent="-342900" eaLnBrk="0" hangingPunct="0">
              <a:lnSpc>
                <a:spcPct val="80000"/>
              </a:lnSpc>
            </a:pPr>
            <a:r>
              <a:rPr lang="en-US" sz="2000" dirty="0">
                <a:solidFill>
                  <a:srgbClr val="000099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Lonsdale</a:t>
            </a:r>
          </a:p>
        </p:txBody>
      </p:sp>
      <p:sp>
        <p:nvSpPr>
          <p:cNvPr id="48150" name="TextBox 23"/>
          <p:cNvSpPr txBox="1">
            <a:spLocks noChangeArrowheads="1"/>
          </p:cNvSpPr>
          <p:nvPr/>
        </p:nvSpPr>
        <p:spPr bwMode="auto">
          <a:xfrm>
            <a:off x="160338" y="4262438"/>
            <a:ext cx="1144587" cy="595312"/>
          </a:xfrm>
          <a:prstGeom prst="rect">
            <a:avLst/>
          </a:prstGeom>
          <a:solidFill>
            <a:srgbClr val="FFFFFF">
              <a:alpha val="67058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lnSpc>
                <a:spcPct val="80000"/>
              </a:lnSpc>
            </a:pPr>
            <a:r>
              <a:rPr lang="en-US" sz="2000">
                <a:solidFill>
                  <a:srgbClr val="000099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Jeff </a:t>
            </a:r>
          </a:p>
          <a:p>
            <a:pPr marL="342900" indent="-342900" eaLnBrk="0" hangingPunct="0">
              <a:lnSpc>
                <a:spcPct val="80000"/>
              </a:lnSpc>
            </a:pPr>
            <a:r>
              <a:rPr lang="en-US" sz="2000">
                <a:solidFill>
                  <a:srgbClr val="000099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Mangum</a:t>
            </a:r>
          </a:p>
        </p:txBody>
      </p:sp>
      <p:sp>
        <p:nvSpPr>
          <p:cNvPr id="48151" name="TextBox 24"/>
          <p:cNvSpPr txBox="1">
            <a:spLocks noChangeArrowheads="1"/>
          </p:cNvSpPr>
          <p:nvPr/>
        </p:nvSpPr>
        <p:spPr bwMode="auto">
          <a:xfrm>
            <a:off x="3390900" y="4262438"/>
            <a:ext cx="1447800" cy="595312"/>
          </a:xfrm>
          <a:prstGeom prst="rect">
            <a:avLst/>
          </a:prstGeom>
          <a:solidFill>
            <a:srgbClr val="FFFFFF">
              <a:alpha val="47058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lnSpc>
                <a:spcPct val="80000"/>
              </a:lnSpc>
            </a:pPr>
            <a:r>
              <a:rPr lang="en-US" sz="2000" dirty="0">
                <a:solidFill>
                  <a:srgbClr val="000099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Remy </a:t>
            </a:r>
          </a:p>
          <a:p>
            <a:pPr marL="342900" indent="-342900" eaLnBrk="0" hangingPunct="0">
              <a:lnSpc>
                <a:spcPct val="80000"/>
              </a:lnSpc>
            </a:pPr>
            <a:r>
              <a:rPr lang="en-US" sz="2000" dirty="0" err="1">
                <a:solidFill>
                  <a:srgbClr val="000099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Indebetouw</a:t>
            </a:r>
            <a:endParaRPr lang="en-US" sz="2000" dirty="0">
              <a:solidFill>
                <a:srgbClr val="000099"/>
              </a:solidFill>
              <a:latin typeface="Gill Sans MT" pitchFamily="4" charset="-18"/>
              <a:ea typeface="Gill Sans" pitchFamily="4" charset="0"/>
              <a:cs typeface="Gill Sans" pitchFamily="4" charset="0"/>
            </a:endParaRPr>
          </a:p>
        </p:txBody>
      </p:sp>
      <p:sp>
        <p:nvSpPr>
          <p:cNvPr id="48152" name="TextBox 25"/>
          <p:cNvSpPr txBox="1">
            <a:spLocks noChangeArrowheads="1"/>
          </p:cNvSpPr>
          <p:nvPr/>
        </p:nvSpPr>
        <p:spPr bwMode="auto">
          <a:xfrm>
            <a:off x="5216525" y="4286250"/>
            <a:ext cx="1038225" cy="595313"/>
          </a:xfrm>
          <a:prstGeom prst="rect">
            <a:avLst/>
          </a:prstGeom>
          <a:solidFill>
            <a:srgbClr val="FFFFFF">
              <a:alpha val="4588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lnSpc>
                <a:spcPct val="80000"/>
              </a:lnSpc>
            </a:pPr>
            <a:r>
              <a:rPr lang="en-US" sz="2000" dirty="0">
                <a:solidFill>
                  <a:srgbClr val="000099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Aaron </a:t>
            </a:r>
          </a:p>
          <a:p>
            <a:pPr marL="342900" indent="-342900" eaLnBrk="0" hangingPunct="0">
              <a:lnSpc>
                <a:spcPct val="80000"/>
              </a:lnSpc>
            </a:pPr>
            <a:r>
              <a:rPr lang="en-US" sz="2000" dirty="0">
                <a:solidFill>
                  <a:srgbClr val="000099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Evans</a:t>
            </a:r>
          </a:p>
        </p:txBody>
      </p:sp>
      <p:sp>
        <p:nvSpPr>
          <p:cNvPr id="48153" name="TextBox 26"/>
          <p:cNvSpPr txBox="1">
            <a:spLocks noChangeArrowheads="1"/>
          </p:cNvSpPr>
          <p:nvPr/>
        </p:nvSpPr>
        <p:spPr bwMode="auto">
          <a:xfrm>
            <a:off x="1754188" y="6083910"/>
            <a:ext cx="1371599" cy="595035"/>
          </a:xfrm>
          <a:prstGeom prst="rect">
            <a:avLst/>
          </a:prstGeom>
          <a:solidFill>
            <a:srgbClr val="FFFFFF">
              <a:alpha val="61176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lnSpc>
                <a:spcPct val="80000"/>
              </a:lnSpc>
            </a:pPr>
            <a:r>
              <a:rPr lang="en-US" sz="2000" dirty="0" smtClean="0">
                <a:solidFill>
                  <a:srgbClr val="000099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David</a:t>
            </a:r>
          </a:p>
          <a:p>
            <a:pPr marL="342900" indent="-342900" eaLnBrk="0" hangingPunct="0">
              <a:lnSpc>
                <a:spcPct val="80000"/>
              </a:lnSpc>
            </a:pPr>
            <a:r>
              <a:rPr lang="en-US" sz="2000" dirty="0" err="1" smtClean="0">
                <a:solidFill>
                  <a:srgbClr val="000099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Mehringer</a:t>
            </a:r>
            <a:endParaRPr lang="en-US" sz="2000" dirty="0">
              <a:solidFill>
                <a:srgbClr val="000099"/>
              </a:solidFill>
              <a:latin typeface="Gill Sans MT" pitchFamily="4" charset="-18"/>
              <a:ea typeface="Gill Sans" pitchFamily="4" charset="0"/>
              <a:cs typeface="Gill Sans" pitchFamily="4" charset="0"/>
            </a:endParaRPr>
          </a:p>
        </p:txBody>
      </p:sp>
      <p:sp>
        <p:nvSpPr>
          <p:cNvPr id="48154" name="TextBox 27"/>
          <p:cNvSpPr txBox="1">
            <a:spLocks noChangeArrowheads="1"/>
          </p:cNvSpPr>
          <p:nvPr/>
        </p:nvSpPr>
        <p:spPr bwMode="auto">
          <a:xfrm>
            <a:off x="1981200" y="4259624"/>
            <a:ext cx="814388" cy="593725"/>
          </a:xfrm>
          <a:prstGeom prst="rect">
            <a:avLst/>
          </a:prstGeom>
          <a:solidFill>
            <a:srgbClr val="FFFFFF">
              <a:alpha val="67058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lnSpc>
                <a:spcPct val="80000"/>
              </a:lnSpc>
            </a:pPr>
            <a:r>
              <a:rPr lang="en-US" sz="2000" dirty="0">
                <a:solidFill>
                  <a:srgbClr val="000099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Brian </a:t>
            </a:r>
          </a:p>
          <a:p>
            <a:pPr marL="342900" indent="-342900" eaLnBrk="0" hangingPunct="0">
              <a:lnSpc>
                <a:spcPct val="80000"/>
              </a:lnSpc>
            </a:pPr>
            <a:r>
              <a:rPr lang="en-US" sz="2000" dirty="0">
                <a:solidFill>
                  <a:srgbClr val="000099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Kent</a:t>
            </a:r>
          </a:p>
        </p:txBody>
      </p:sp>
      <p:sp>
        <p:nvSpPr>
          <p:cNvPr id="48155" name="TextBox 28"/>
          <p:cNvSpPr txBox="1">
            <a:spLocks noChangeArrowheads="1"/>
          </p:cNvSpPr>
          <p:nvPr/>
        </p:nvSpPr>
        <p:spPr bwMode="auto">
          <a:xfrm>
            <a:off x="3570405" y="6067057"/>
            <a:ext cx="1146175" cy="595312"/>
          </a:xfrm>
          <a:prstGeom prst="rect">
            <a:avLst/>
          </a:prstGeom>
          <a:solidFill>
            <a:srgbClr val="FFFFFF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lnSpc>
                <a:spcPct val="80000"/>
              </a:lnSpc>
            </a:pPr>
            <a:r>
              <a:rPr lang="en-US" sz="2000">
                <a:solidFill>
                  <a:srgbClr val="000099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Kartik </a:t>
            </a:r>
          </a:p>
          <a:p>
            <a:pPr marL="342900" indent="-342900" eaLnBrk="0" hangingPunct="0">
              <a:lnSpc>
                <a:spcPct val="80000"/>
              </a:lnSpc>
            </a:pPr>
            <a:r>
              <a:rPr lang="en-US" sz="2000">
                <a:solidFill>
                  <a:srgbClr val="000099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Sheth</a:t>
            </a:r>
          </a:p>
        </p:txBody>
      </p:sp>
      <p:sp>
        <p:nvSpPr>
          <p:cNvPr id="48156" name="TextBox 29"/>
          <p:cNvSpPr txBox="1">
            <a:spLocks noChangeArrowheads="1"/>
          </p:cNvSpPr>
          <p:nvPr/>
        </p:nvSpPr>
        <p:spPr bwMode="auto">
          <a:xfrm>
            <a:off x="301625" y="6059488"/>
            <a:ext cx="1042988" cy="593725"/>
          </a:xfrm>
          <a:prstGeom prst="rect">
            <a:avLst/>
          </a:prstGeom>
          <a:solidFill>
            <a:srgbClr val="FFFFFF">
              <a:alpha val="4196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lnSpc>
                <a:spcPct val="80000"/>
              </a:lnSpc>
            </a:pPr>
            <a:r>
              <a:rPr lang="en-US" sz="2000">
                <a:solidFill>
                  <a:srgbClr val="000099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Mark </a:t>
            </a:r>
          </a:p>
          <a:p>
            <a:pPr marL="342900" indent="-342900" eaLnBrk="0" hangingPunct="0">
              <a:lnSpc>
                <a:spcPct val="80000"/>
              </a:lnSpc>
            </a:pPr>
            <a:r>
              <a:rPr lang="en-US" sz="2000">
                <a:solidFill>
                  <a:srgbClr val="000099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Lacy</a:t>
            </a:r>
          </a:p>
        </p:txBody>
      </p:sp>
      <p:sp>
        <p:nvSpPr>
          <p:cNvPr id="48158" name="TextBox 31"/>
          <p:cNvSpPr txBox="1">
            <a:spLocks noChangeArrowheads="1"/>
          </p:cNvSpPr>
          <p:nvPr/>
        </p:nvSpPr>
        <p:spPr bwMode="auto">
          <a:xfrm>
            <a:off x="6721475" y="4296257"/>
            <a:ext cx="1038225" cy="593725"/>
          </a:xfrm>
          <a:prstGeom prst="rect">
            <a:avLst/>
          </a:prstGeom>
          <a:solidFill>
            <a:srgbClr val="FFFFFF">
              <a:alpha val="47058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lnSpc>
                <a:spcPct val="80000"/>
              </a:lnSpc>
            </a:pPr>
            <a:r>
              <a:rPr lang="en-US" sz="2000">
                <a:solidFill>
                  <a:srgbClr val="000099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Rachel </a:t>
            </a:r>
          </a:p>
          <a:p>
            <a:pPr marL="342900" indent="-342900" eaLnBrk="0" hangingPunct="0">
              <a:lnSpc>
                <a:spcPct val="80000"/>
              </a:lnSpc>
            </a:pPr>
            <a:r>
              <a:rPr lang="en-US" sz="2000">
                <a:solidFill>
                  <a:srgbClr val="000099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Friesen</a:t>
            </a:r>
          </a:p>
        </p:txBody>
      </p:sp>
      <p:sp>
        <p:nvSpPr>
          <p:cNvPr id="48159" name="TextBox 32"/>
          <p:cNvSpPr txBox="1">
            <a:spLocks noChangeArrowheads="1"/>
          </p:cNvSpPr>
          <p:nvPr/>
        </p:nvSpPr>
        <p:spPr bwMode="auto">
          <a:xfrm>
            <a:off x="6721475" y="6084888"/>
            <a:ext cx="1144588" cy="595312"/>
          </a:xfrm>
          <a:prstGeom prst="rect">
            <a:avLst/>
          </a:prstGeom>
          <a:solidFill>
            <a:srgbClr val="FFFFFF">
              <a:alpha val="4588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lnSpc>
                <a:spcPct val="80000"/>
              </a:lnSpc>
            </a:pPr>
            <a:r>
              <a:rPr lang="en-US" sz="2000">
                <a:solidFill>
                  <a:srgbClr val="000099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Harvey </a:t>
            </a:r>
          </a:p>
          <a:p>
            <a:pPr marL="342900" indent="-342900" eaLnBrk="0" hangingPunct="0">
              <a:lnSpc>
                <a:spcPct val="80000"/>
              </a:lnSpc>
            </a:pPr>
            <a:r>
              <a:rPr lang="en-US" sz="2000">
                <a:solidFill>
                  <a:srgbClr val="000099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Liszt</a:t>
            </a:r>
          </a:p>
        </p:txBody>
      </p:sp>
      <p:sp>
        <p:nvSpPr>
          <p:cNvPr id="48160" name="TextBox 33"/>
          <p:cNvSpPr txBox="1">
            <a:spLocks noChangeArrowheads="1"/>
          </p:cNvSpPr>
          <p:nvPr/>
        </p:nvSpPr>
        <p:spPr bwMode="auto">
          <a:xfrm>
            <a:off x="6611938" y="2420938"/>
            <a:ext cx="1144587" cy="595312"/>
          </a:xfrm>
          <a:prstGeom prst="rect">
            <a:avLst/>
          </a:prstGeom>
          <a:solidFill>
            <a:srgbClr val="FFFFFF">
              <a:alpha val="4588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lnSpc>
                <a:spcPct val="80000"/>
              </a:lnSpc>
            </a:pPr>
            <a:r>
              <a:rPr lang="en-US" sz="2000">
                <a:solidFill>
                  <a:srgbClr val="000099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Todd </a:t>
            </a:r>
          </a:p>
          <a:p>
            <a:pPr marL="342900" indent="-342900" eaLnBrk="0" hangingPunct="0">
              <a:lnSpc>
                <a:spcPct val="80000"/>
              </a:lnSpc>
            </a:pPr>
            <a:r>
              <a:rPr lang="en-US" sz="2000">
                <a:solidFill>
                  <a:srgbClr val="000099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Hunter</a:t>
            </a:r>
          </a:p>
        </p:txBody>
      </p:sp>
      <p:sp>
        <p:nvSpPr>
          <p:cNvPr id="48161" name="TextBox 34"/>
          <p:cNvSpPr txBox="1">
            <a:spLocks noChangeArrowheads="1"/>
          </p:cNvSpPr>
          <p:nvPr/>
        </p:nvSpPr>
        <p:spPr bwMode="auto">
          <a:xfrm>
            <a:off x="5011738" y="2420938"/>
            <a:ext cx="1144587" cy="5953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lnSpc>
                <a:spcPct val="80000"/>
              </a:lnSpc>
            </a:pPr>
            <a:r>
              <a:rPr lang="en-US" sz="2000" dirty="0">
                <a:solidFill>
                  <a:srgbClr val="000099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John </a:t>
            </a:r>
          </a:p>
          <a:p>
            <a:pPr marL="342900" indent="-342900" eaLnBrk="0" hangingPunct="0">
              <a:lnSpc>
                <a:spcPct val="80000"/>
              </a:lnSpc>
            </a:pPr>
            <a:r>
              <a:rPr lang="en-US" sz="2000" dirty="0">
                <a:solidFill>
                  <a:srgbClr val="000099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Hibbard</a:t>
            </a:r>
          </a:p>
        </p:txBody>
      </p:sp>
      <p:sp>
        <p:nvSpPr>
          <p:cNvPr id="48162" name="TextBox 35"/>
          <p:cNvSpPr txBox="1">
            <a:spLocks noChangeArrowheads="1"/>
          </p:cNvSpPr>
          <p:nvPr/>
        </p:nvSpPr>
        <p:spPr bwMode="auto">
          <a:xfrm>
            <a:off x="3541713" y="2390896"/>
            <a:ext cx="1144587" cy="593725"/>
          </a:xfrm>
          <a:prstGeom prst="rect">
            <a:avLst/>
          </a:prstGeom>
          <a:solidFill>
            <a:srgbClr val="FFFFFF">
              <a:alpha val="4509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lnSpc>
                <a:spcPct val="80000"/>
              </a:lnSpc>
            </a:pPr>
            <a:r>
              <a:rPr lang="en-US" sz="2000" dirty="0">
                <a:solidFill>
                  <a:srgbClr val="000099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Al </a:t>
            </a:r>
          </a:p>
          <a:p>
            <a:pPr marL="342900" indent="-342900" eaLnBrk="0" hangingPunct="0">
              <a:lnSpc>
                <a:spcPct val="80000"/>
              </a:lnSpc>
            </a:pPr>
            <a:r>
              <a:rPr lang="en-US" sz="2000" dirty="0" err="1">
                <a:solidFill>
                  <a:srgbClr val="000099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Wootten</a:t>
            </a:r>
            <a:endParaRPr lang="en-US" sz="2000" dirty="0">
              <a:solidFill>
                <a:srgbClr val="000099"/>
              </a:solidFill>
              <a:latin typeface="Gill Sans MT" pitchFamily="4" charset="-18"/>
              <a:ea typeface="Gill Sans" pitchFamily="4" charset="0"/>
              <a:cs typeface="Gill Sans" pitchFamily="4" charset="0"/>
            </a:endParaRPr>
          </a:p>
        </p:txBody>
      </p:sp>
      <p:sp>
        <p:nvSpPr>
          <p:cNvPr id="48163" name="TextBox 36"/>
          <p:cNvSpPr txBox="1">
            <a:spLocks noChangeArrowheads="1"/>
          </p:cNvSpPr>
          <p:nvPr/>
        </p:nvSpPr>
        <p:spPr bwMode="auto">
          <a:xfrm>
            <a:off x="1981200" y="2428875"/>
            <a:ext cx="1009650" cy="595313"/>
          </a:xfrm>
          <a:prstGeom prst="rect">
            <a:avLst/>
          </a:prstGeom>
          <a:solidFill>
            <a:srgbClr val="FFFFFF">
              <a:alpha val="6901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lnSpc>
                <a:spcPct val="80000"/>
              </a:lnSpc>
            </a:pPr>
            <a:r>
              <a:rPr lang="en-US" sz="2000">
                <a:solidFill>
                  <a:srgbClr val="000099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Crystal </a:t>
            </a:r>
          </a:p>
          <a:p>
            <a:pPr marL="342900" indent="-342900" eaLnBrk="0" hangingPunct="0">
              <a:lnSpc>
                <a:spcPct val="80000"/>
              </a:lnSpc>
            </a:pPr>
            <a:r>
              <a:rPr lang="en-US" sz="2000">
                <a:solidFill>
                  <a:srgbClr val="000099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Brogan</a:t>
            </a:r>
          </a:p>
        </p:txBody>
      </p:sp>
      <p:pic>
        <p:nvPicPr>
          <p:cNvPr id="35" name="Picture 34" descr="meandnate1.jpeg"/>
          <p:cNvPicPr>
            <a:picLocks noChangeAspect="1"/>
          </p:cNvPicPr>
          <p:nvPr/>
        </p:nvPicPr>
        <p:blipFill>
          <a:blip r:embed="rId16"/>
          <a:srcRect t="1045" b="12793"/>
          <a:stretch>
            <a:fillRect/>
          </a:stretch>
        </p:blipFill>
        <p:spPr>
          <a:xfrm>
            <a:off x="4966099" y="4959719"/>
            <a:ext cx="1474107" cy="1693494"/>
          </a:xfrm>
          <a:prstGeom prst="rect">
            <a:avLst/>
          </a:prstGeom>
        </p:spPr>
      </p:pic>
      <p:sp>
        <p:nvSpPr>
          <p:cNvPr id="48157" name="TextBox 30"/>
          <p:cNvSpPr txBox="1">
            <a:spLocks noChangeArrowheads="1"/>
          </p:cNvSpPr>
          <p:nvPr/>
        </p:nvSpPr>
        <p:spPr bwMode="auto">
          <a:xfrm>
            <a:off x="5007741" y="6038978"/>
            <a:ext cx="1144587" cy="595312"/>
          </a:xfrm>
          <a:prstGeom prst="rect">
            <a:avLst/>
          </a:prstGeom>
          <a:solidFill>
            <a:srgbClr val="FFFFFF">
              <a:alpha val="4196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lnSpc>
                <a:spcPct val="80000"/>
              </a:lnSpc>
            </a:pPr>
            <a:r>
              <a:rPr lang="en-US" sz="2000" dirty="0">
                <a:solidFill>
                  <a:srgbClr val="000099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Tony </a:t>
            </a:r>
          </a:p>
          <a:p>
            <a:pPr marL="342900" indent="-342900" eaLnBrk="0" hangingPunct="0">
              <a:lnSpc>
                <a:spcPct val="80000"/>
              </a:lnSpc>
            </a:pPr>
            <a:r>
              <a:rPr lang="en-US" sz="2000" dirty="0" err="1">
                <a:solidFill>
                  <a:srgbClr val="000099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Remijan</a:t>
            </a:r>
            <a:endParaRPr lang="en-US" sz="2000" dirty="0">
              <a:solidFill>
                <a:srgbClr val="000099"/>
              </a:solidFill>
              <a:latin typeface="Gill Sans MT" pitchFamily="4" charset="-18"/>
              <a:ea typeface="Gill Sans" pitchFamily="4" charset="0"/>
              <a:cs typeface="Gill Sans" pitchFamily="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5"/>
          <p:cNvSpPr>
            <a:spLocks noGrp="1"/>
          </p:cNvSpPr>
          <p:nvPr>
            <p:ph type="ctr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Gill Sans MT" pitchFamily="34" charset="0"/>
                <a:ea typeface="ＭＳ Ｐゴシック" pitchFamily="17" charset="-128"/>
                <a:cs typeface="GillSans" pitchFamily="48" charset="0"/>
              </a:rPr>
              <a:t>PREPARING FOR ALMA</a:t>
            </a:r>
          </a:p>
        </p:txBody>
      </p:sp>
      <p:sp>
        <p:nvSpPr>
          <p:cNvPr id="15363" name="Subtitle 6"/>
          <p:cNvSpPr>
            <a:spLocks noGrp="1"/>
          </p:cNvSpPr>
          <p:nvPr>
            <p:ph type="subTitle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b="1" i="1" dirty="0" smtClean="0"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http://</a:t>
            </a:r>
            <a:r>
              <a:rPr lang="en-US" b="1" i="1" dirty="0" err="1" smtClean="0"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science.nrao.edu</a:t>
            </a:r>
            <a:r>
              <a:rPr lang="en-US" b="1" i="1" dirty="0" smtClean="0"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/alma</a:t>
            </a:r>
          </a:p>
        </p:txBody>
      </p:sp>
      <p:sp>
        <p:nvSpPr>
          <p:cNvPr id="15364" name="Text Placeholder 7"/>
          <p:cNvSpPr>
            <a:spLocks noGrp="1"/>
          </p:cNvSpPr>
          <p:nvPr>
            <p:ph type="body" sz="quarter" idx="13"/>
          </p:nvPr>
        </p:nvSpPr>
        <p:spPr bwMode="auto">
          <a:xfrm>
            <a:off x="457200" y="4343400"/>
            <a:ext cx="6019800" cy="685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/>
            <a:r>
              <a:rPr lang="en-US" dirty="0" smtClean="0"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National Radio Astronomy Observatory</a:t>
            </a:r>
          </a:p>
        </p:txBody>
      </p:sp>
      <p:sp>
        <p:nvSpPr>
          <p:cNvPr id="15365" name="Text Placeholder 8"/>
          <p:cNvSpPr>
            <a:spLocks noGrp="1"/>
          </p:cNvSpPr>
          <p:nvPr>
            <p:ph type="body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US" sz="2400" dirty="0" smtClean="0">
                <a:solidFill>
                  <a:srgbClr val="800000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North America ALMA Science Center</a:t>
            </a:r>
          </a:p>
          <a:p>
            <a:pPr marL="0" indent="0"/>
            <a:r>
              <a:rPr lang="en-US" dirty="0" smtClean="0"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Charlottesville, Virginia U.S.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5"/>
          <p:cNvSpPr>
            <a:spLocks noGrp="1"/>
          </p:cNvSpPr>
          <p:nvPr>
            <p:ph type="ctrTitle"/>
          </p:nvPr>
        </p:nvSpPr>
        <p:spPr bwMode="auto">
          <a:xfrm>
            <a:off x="457200" y="63514"/>
            <a:ext cx="7772400" cy="14700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800" dirty="0" smtClean="0">
                <a:latin typeface="Gill Sans MT" pitchFamily="34" charset="0"/>
                <a:ea typeface="ＭＳ Ｐゴシック" pitchFamily="17" charset="-128"/>
                <a:cs typeface="GillSans" pitchFamily="48" charset="0"/>
              </a:rPr>
              <a:t>Preparing for ALMA</a:t>
            </a:r>
          </a:p>
        </p:txBody>
      </p:sp>
      <p:sp>
        <p:nvSpPr>
          <p:cNvPr id="15363" name="Subtitle 6"/>
          <p:cNvSpPr>
            <a:spLocks noGrp="1"/>
          </p:cNvSpPr>
          <p:nvPr>
            <p:ph type="subTitle" idx="1"/>
          </p:nvPr>
        </p:nvSpPr>
        <p:spPr bwMode="auto">
          <a:xfrm>
            <a:off x="457200" y="864826"/>
            <a:ext cx="6400800" cy="1752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200" b="1" i="1" dirty="0" smtClean="0"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http://</a:t>
            </a:r>
            <a:r>
              <a:rPr lang="en-US" sz="3200" b="1" i="1" dirty="0" err="1" smtClean="0"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science.nrao.edu</a:t>
            </a:r>
            <a:r>
              <a:rPr lang="en-US" sz="3200" b="1" i="1" dirty="0" smtClean="0"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/alma</a:t>
            </a:r>
          </a:p>
        </p:txBody>
      </p:sp>
      <p:sp>
        <p:nvSpPr>
          <p:cNvPr id="15364" name="Text Placeholder 7"/>
          <p:cNvSpPr>
            <a:spLocks noGrp="1"/>
          </p:cNvSpPr>
          <p:nvPr>
            <p:ph type="body" sz="quarter" idx="13"/>
          </p:nvPr>
        </p:nvSpPr>
        <p:spPr bwMode="auto">
          <a:xfrm>
            <a:off x="457200" y="4343400"/>
            <a:ext cx="6019800" cy="685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/>
            <a:r>
              <a:rPr lang="en-US" dirty="0" smtClean="0"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National Radio Astronomy Observatory</a:t>
            </a:r>
          </a:p>
        </p:txBody>
      </p:sp>
      <p:sp>
        <p:nvSpPr>
          <p:cNvPr id="15365" name="Text Placeholder 8"/>
          <p:cNvSpPr>
            <a:spLocks noGrp="1"/>
          </p:cNvSpPr>
          <p:nvPr>
            <p:ph type="body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US" dirty="0" smtClean="0">
                <a:solidFill>
                  <a:srgbClr val="800000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North America ALMA Science Center</a:t>
            </a:r>
          </a:p>
          <a:p>
            <a:pPr marL="0" indent="0"/>
            <a:r>
              <a:rPr lang="en-US" sz="1800" dirty="0" smtClean="0">
                <a:solidFill>
                  <a:srgbClr val="000090"/>
                </a:solidFill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Charlottesville, Virginia U.S.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5"/>
          <p:cNvSpPr>
            <a:spLocks noGrp="1"/>
          </p:cNvSpPr>
          <p:nvPr>
            <p:ph type="ctrTitle"/>
          </p:nvPr>
        </p:nvSpPr>
        <p:spPr bwMode="auto">
          <a:xfrm>
            <a:off x="232035" y="381000"/>
            <a:ext cx="8911965" cy="14700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Gill Sans MT" pitchFamily="34" charset="0"/>
                <a:ea typeface="ＭＳ Ｐゴシック" pitchFamily="17" charset="-128"/>
                <a:cs typeface="GillSans" pitchFamily="48" charset="0"/>
              </a:rPr>
              <a:t>The North American ALMA Science Center</a:t>
            </a:r>
          </a:p>
        </p:txBody>
      </p:sp>
      <p:sp>
        <p:nvSpPr>
          <p:cNvPr id="15364" name="Text Placeholder 7"/>
          <p:cNvSpPr>
            <a:spLocks noGrp="1"/>
          </p:cNvSpPr>
          <p:nvPr>
            <p:ph type="body" sz="quarter" idx="13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US" dirty="0" smtClean="0"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Carol J. Lonsdale</a:t>
            </a:r>
          </a:p>
        </p:txBody>
      </p:sp>
      <p:sp>
        <p:nvSpPr>
          <p:cNvPr id="15365" name="Text Placeholder 8"/>
          <p:cNvSpPr>
            <a:spLocks noGrp="1"/>
          </p:cNvSpPr>
          <p:nvPr>
            <p:ph type="body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US" dirty="0" smtClean="0"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North American ALMA Science Center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6"/>
          <p:cNvSpPr>
            <a:spLocks noGrp="1"/>
          </p:cNvSpPr>
          <p:nvPr>
            <p:ph type="title" idx="4294967295"/>
          </p:nvPr>
        </p:nvSpPr>
        <p:spPr>
          <a:xfrm>
            <a:off x="457200" y="311150"/>
            <a:ext cx="8229600" cy="960438"/>
          </a:xfrm>
        </p:spPr>
        <p:txBody>
          <a:bodyPr/>
          <a:lstStyle/>
          <a:p>
            <a:r>
              <a:rPr lang="en-US" smtClean="0">
                <a:latin typeface="Gill Sans MT" pitchFamily="4" charset="-18"/>
                <a:ea typeface="ＭＳ Ｐゴシック" pitchFamily="4" charset="-128"/>
              </a:rPr>
              <a:t>It’s Time to Plan ALMA Science !!!!</a:t>
            </a:r>
          </a:p>
        </p:txBody>
      </p:sp>
      <p:sp>
        <p:nvSpPr>
          <p:cNvPr id="38916" name="Rectangle 7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en-US" smtClean="0">
              <a:latin typeface="Gill Sans MT" pitchFamily="4" charset="-18"/>
              <a:ea typeface="ＭＳ Ｐゴシック" pitchFamily="4" charset="-128"/>
            </a:endParaRPr>
          </a:p>
          <a:p>
            <a:endParaRPr lang="en-US" smtClean="0">
              <a:latin typeface="Gill Sans MT" pitchFamily="4" charset="-18"/>
              <a:ea typeface="ＭＳ Ｐゴシック" pitchFamily="4" charset="-128"/>
            </a:endParaRPr>
          </a:p>
          <a:p>
            <a:endParaRPr lang="en-US" smtClean="0">
              <a:latin typeface="Gill Sans MT" pitchFamily="4" charset="-18"/>
              <a:ea typeface="ＭＳ Ｐゴシック" pitchFamily="4" charset="-128"/>
            </a:endParaRPr>
          </a:p>
          <a:p>
            <a:endParaRPr lang="en-US" smtClean="0">
              <a:latin typeface="Gill Sans MT" pitchFamily="4" charset="-18"/>
              <a:ea typeface="ＭＳ Ｐゴシック" pitchFamily="4" charset="-128"/>
            </a:endParaRPr>
          </a:p>
          <a:p>
            <a:endParaRPr lang="en-US" smtClean="0">
              <a:latin typeface="Gill Sans MT" pitchFamily="4" charset="-18"/>
              <a:ea typeface="ＭＳ Ｐゴシック" pitchFamily="4" charset="-128"/>
            </a:endParaRPr>
          </a:p>
          <a:p>
            <a:endParaRPr lang="en-US" smtClean="0">
              <a:latin typeface="Gill Sans MT" pitchFamily="4" charset="-18"/>
              <a:ea typeface="ＭＳ Ｐゴシック" pitchFamily="4" charset="-128"/>
            </a:endParaRPr>
          </a:p>
          <a:p>
            <a:endParaRPr lang="en-US" smtClean="0">
              <a:latin typeface="Gill Sans MT" pitchFamily="4" charset="-18"/>
              <a:ea typeface="ＭＳ Ｐゴシック" pitchFamily="4" charset="-128"/>
            </a:endParaRPr>
          </a:p>
          <a:p>
            <a:endParaRPr lang="en-US" smtClean="0">
              <a:latin typeface="Gill Sans MT" pitchFamily="4" charset="-18"/>
              <a:ea typeface="ＭＳ Ｐゴシック" pitchFamily="4" charset="-128"/>
            </a:endParaRPr>
          </a:p>
          <a:p>
            <a:pPr algn="r">
              <a:buFont typeface="Arial" pitchFamily="4" charset="0"/>
              <a:buNone/>
            </a:pPr>
            <a:r>
              <a:rPr lang="en-US" sz="2400" smtClean="0">
                <a:solidFill>
                  <a:srgbClr val="0000FF"/>
                </a:solidFill>
                <a:latin typeface="Gill Sans MT" pitchFamily="4" charset="-18"/>
                <a:ea typeface="ＭＳ Ｐゴシック" pitchFamily="4" charset="-128"/>
              </a:rPr>
              <a:t>Four Antennas at the ALMA Site; May 2010</a:t>
            </a:r>
          </a:p>
          <a:p>
            <a:pPr>
              <a:buFont typeface="Arial" pitchFamily="4" charset="0"/>
              <a:buNone/>
            </a:pPr>
            <a:r>
              <a:rPr lang="en-US" sz="2800" smtClean="0">
                <a:solidFill>
                  <a:srgbClr val="66CCFF"/>
                </a:solidFill>
                <a:latin typeface="Gill Sans MT" pitchFamily="4" charset="-18"/>
                <a:ea typeface="ＭＳ Ｐゴシック" pitchFamily="4" charset="-128"/>
              </a:rPr>
              <a:t>First Call for Proposals:   				December 2010</a:t>
            </a:r>
          </a:p>
          <a:p>
            <a:pPr>
              <a:buFont typeface="Arial" pitchFamily="4" charset="0"/>
              <a:buNone/>
            </a:pPr>
            <a:r>
              <a:rPr lang="en-US" sz="2800" smtClean="0">
                <a:solidFill>
                  <a:srgbClr val="66CCFF"/>
                </a:solidFill>
                <a:latin typeface="Gill Sans MT" pitchFamily="4" charset="-18"/>
                <a:ea typeface="ＭＳ Ｐゴシック" pitchFamily="4" charset="-128"/>
              </a:rPr>
              <a:t>First Science Observations:   			July 2011</a:t>
            </a:r>
          </a:p>
          <a:p>
            <a:endParaRPr lang="en-US" smtClean="0">
              <a:latin typeface="Gill Sans MT" pitchFamily="4" charset="-18"/>
              <a:ea typeface="ＭＳ Ｐゴシック" pitchFamily="4" charset="-128"/>
            </a:endParaRPr>
          </a:p>
          <a:p>
            <a:pPr>
              <a:buFont typeface="Arial" pitchFamily="4" charset="0"/>
              <a:buNone/>
            </a:pPr>
            <a:endParaRPr lang="en-US" smtClean="0">
              <a:latin typeface="Gill Sans MT" pitchFamily="4" charset="-18"/>
              <a:ea typeface="ＭＳ Ｐゴシック" pitchFamily="4" charset="-128"/>
            </a:endParaRPr>
          </a:p>
        </p:txBody>
      </p:sp>
      <p:sp>
        <p:nvSpPr>
          <p:cNvPr id="38917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CB0CB2E-C23A-B04E-B999-52622815B0F4}" type="slidenum">
              <a:rPr lang="en-US">
                <a:latin typeface="Gill Sans" pitchFamily="4" charset="0"/>
              </a:rPr>
              <a:pPr/>
              <a:t>4</a:t>
            </a:fld>
            <a:endParaRPr lang="en-US">
              <a:latin typeface="Gill Sans" pitchFamily="4" charset="0"/>
            </a:endParaRPr>
          </a:p>
        </p:txBody>
      </p:sp>
      <p:sp>
        <p:nvSpPr>
          <p:cNvPr id="38918" name="Footer Placeholder 4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i="1" smtClean="0">
                <a:latin typeface="Gill Sans" pitchFamily="4" charset="0"/>
              </a:rPr>
              <a:t>Preparing for ALMA: 24 May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800" smtClean="0">
                <a:latin typeface="Gill Sans MT" pitchFamily="4" charset="-18"/>
                <a:ea typeface="ＭＳ Ｐゴシック" pitchFamily="4" charset="-128"/>
              </a:rPr>
              <a:t>The North American ALMA Science Center</a:t>
            </a: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F3D608E-9435-1845-93A1-0AA34736E0C1}" type="slidenum">
              <a:rPr lang="en-US">
                <a:latin typeface="Gill Sans" pitchFamily="4" charset="0"/>
              </a:rPr>
              <a:pPr/>
              <a:t>5</a:t>
            </a:fld>
            <a:endParaRPr lang="en-US">
              <a:latin typeface="Gill Sans" pitchFamily="4" charset="0"/>
            </a:endParaRPr>
          </a:p>
        </p:txBody>
      </p:sp>
      <p:sp>
        <p:nvSpPr>
          <p:cNvPr id="39940" name="Footer Placeholder 4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i="1" smtClean="0">
                <a:latin typeface="Gill Sans" pitchFamily="4" charset="0"/>
              </a:rPr>
              <a:t>Preparing for ALMA: 24 May 2010</a:t>
            </a:r>
          </a:p>
        </p:txBody>
      </p:sp>
      <p:pic>
        <p:nvPicPr>
          <p:cNvPr id="39941" name="Picture 5" descr="satellite-view-of-earth-at-night-75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5-Point Star 6"/>
          <p:cNvSpPr/>
          <p:nvPr/>
        </p:nvSpPr>
        <p:spPr>
          <a:xfrm>
            <a:off x="2387600" y="3487738"/>
            <a:ext cx="285750" cy="234950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4" charset="-128"/>
              <a:cs typeface="ＭＳ Ｐゴシック" pitchFamily="4" charset="-128"/>
            </a:endParaRPr>
          </a:p>
        </p:txBody>
      </p:sp>
      <p:sp>
        <p:nvSpPr>
          <p:cNvPr id="8" name="5-Point Star 7"/>
          <p:cNvSpPr/>
          <p:nvPr/>
        </p:nvSpPr>
        <p:spPr>
          <a:xfrm>
            <a:off x="7943850" y="3522663"/>
            <a:ext cx="285750" cy="234950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4" charset="-128"/>
              <a:cs typeface="ＭＳ Ｐゴシック" pitchFamily="4" charset="-128"/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4597400" y="3254375"/>
            <a:ext cx="285750" cy="233363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4" charset="-128"/>
              <a:cs typeface="ＭＳ Ｐゴシック" pitchFamily="4" charset="-128"/>
            </a:endParaRPr>
          </a:p>
        </p:txBody>
      </p:sp>
      <p:pic>
        <p:nvPicPr>
          <p:cNvPr id="39945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71763" y="4943475"/>
            <a:ext cx="225425" cy="227013"/>
          </a:xfrm>
          <a:prstGeom prst="rect">
            <a:avLst/>
          </a:prstGeom>
          <a:solidFill>
            <a:srgbClr val="CCFFCC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cxnSp>
        <p:nvCxnSpPr>
          <p:cNvPr id="19" name="Curved Connector 18"/>
          <p:cNvCxnSpPr>
            <a:stCxn id="10" idx="3"/>
            <a:endCxn id="8" idx="1"/>
          </p:cNvCxnSpPr>
          <p:nvPr/>
        </p:nvCxnSpPr>
        <p:spPr>
          <a:xfrm flipV="1">
            <a:off x="2897188" y="3613150"/>
            <a:ext cx="5046662" cy="1444625"/>
          </a:xfrm>
          <a:prstGeom prst="curvedConnector3">
            <a:avLst>
              <a:gd name="adj1" fmla="val 50000"/>
            </a:avLst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hape 20"/>
          <p:cNvCxnSpPr/>
          <p:nvPr/>
        </p:nvCxnSpPr>
        <p:spPr>
          <a:xfrm flipV="1">
            <a:off x="2903538" y="3522663"/>
            <a:ext cx="1817687" cy="1420812"/>
          </a:xfrm>
          <a:prstGeom prst="curvedConnector2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rot="16200000" flipV="1">
            <a:off x="2008982" y="4279106"/>
            <a:ext cx="1185862" cy="142875"/>
          </a:xfrm>
          <a:prstGeom prst="curvedConnector3">
            <a:avLst>
              <a:gd name="adj1" fmla="val 50000"/>
            </a:avLst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949" name="Picture 3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5057775"/>
            <a:ext cx="227013" cy="225425"/>
          </a:xfrm>
          <a:prstGeom prst="rect">
            <a:avLst/>
          </a:prstGeom>
          <a:solidFill>
            <a:srgbClr val="CCFFCC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9950" name="Picture 34" descr="NRAO_logo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81300" y="3541713"/>
            <a:ext cx="342900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1" name="Picture 35" descr="eso.tif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65575" y="3117850"/>
            <a:ext cx="346075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2" name="Picture 36" descr="naoj.tif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31163" y="3829050"/>
            <a:ext cx="655637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3" name="Picture 37" descr="almaicon.tif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06600" y="4943475"/>
            <a:ext cx="38100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54" name="Rectangle 7"/>
          <p:cNvSpPr>
            <a:spLocks noGrp="1"/>
          </p:cNvSpPr>
          <p:nvPr>
            <p:ph type="body" idx="4294967295"/>
          </p:nvPr>
        </p:nvSpPr>
        <p:spPr>
          <a:xfrm>
            <a:off x="457200" y="1460500"/>
            <a:ext cx="8531225" cy="4525963"/>
          </a:xfrm>
        </p:spPr>
        <p:txBody>
          <a:bodyPr/>
          <a:lstStyle/>
          <a:p>
            <a:pPr>
              <a:buFont typeface="Arial" pitchFamily="4" charset="0"/>
              <a:buNone/>
            </a:pPr>
            <a:r>
              <a:rPr lang="en-US" dirty="0" smtClean="0">
                <a:latin typeface="Gill Sans MT" pitchFamily="4" charset="-18"/>
                <a:ea typeface="ＭＳ Ｐゴシック" pitchFamily="4" charset="-128"/>
              </a:rPr>
              <a:t>NAASC, NRAO, is the </a:t>
            </a:r>
            <a:r>
              <a:rPr lang="en-US" sz="2400" u="sng" dirty="0" smtClean="0">
                <a:solidFill>
                  <a:srgbClr val="800000"/>
                </a:solidFill>
                <a:latin typeface="Gill Sans MT" pitchFamily="4" charset="-18"/>
                <a:ea typeface="ＭＳ Ｐゴシック" pitchFamily="4" charset="-128"/>
              </a:rPr>
              <a:t>observer’s interface</a:t>
            </a:r>
            <a:r>
              <a:rPr lang="en-US" sz="2400" dirty="0" smtClean="0">
                <a:solidFill>
                  <a:srgbClr val="800000"/>
                </a:solidFill>
                <a:latin typeface="Gill Sans MT" pitchFamily="4" charset="-18"/>
                <a:ea typeface="ＭＳ Ｐゴシック" pitchFamily="4" charset="-128"/>
              </a:rPr>
              <a:t> </a:t>
            </a:r>
            <a:r>
              <a:rPr lang="en-US" dirty="0" smtClean="0">
                <a:latin typeface="Gill Sans MT" pitchFamily="4" charset="-18"/>
                <a:ea typeface="ＭＳ Ｐゴシック" pitchFamily="4" charset="-128"/>
              </a:rPr>
              <a:t>to all things ALMA in North Am.</a:t>
            </a:r>
          </a:p>
          <a:p>
            <a:pPr>
              <a:buFont typeface="Arial" pitchFamily="4" charset="0"/>
              <a:buNone/>
            </a:pPr>
            <a:endParaRPr lang="en-US" dirty="0" smtClean="0">
              <a:solidFill>
                <a:srgbClr val="66CCFF"/>
              </a:solidFill>
              <a:latin typeface="Gill Sans MT" pitchFamily="4" charset="-18"/>
              <a:ea typeface="ＭＳ Ｐゴシック" pitchFamily="4" charset="-128"/>
            </a:endParaRPr>
          </a:p>
          <a:p>
            <a:pPr>
              <a:buFont typeface="Arial" pitchFamily="4" charset="0"/>
              <a:buNone/>
            </a:pPr>
            <a:endParaRPr lang="en-US" dirty="0" smtClean="0">
              <a:solidFill>
                <a:srgbClr val="66CCFF"/>
              </a:solidFill>
              <a:latin typeface="Gill Sans MT" pitchFamily="4" charset="-18"/>
              <a:ea typeface="ＭＳ Ｐゴシック" pitchFamily="4" charset="-128"/>
            </a:endParaRPr>
          </a:p>
          <a:p>
            <a:pPr>
              <a:buFont typeface="Arial" pitchFamily="4" charset="0"/>
              <a:buNone/>
            </a:pPr>
            <a:endParaRPr lang="en-US" dirty="0" smtClean="0">
              <a:solidFill>
                <a:srgbClr val="66CCFF"/>
              </a:solidFill>
              <a:latin typeface="Gill Sans MT" pitchFamily="4" charset="-18"/>
              <a:ea typeface="ＭＳ Ｐゴシック" pitchFamily="4" charset="-128"/>
            </a:endParaRPr>
          </a:p>
          <a:p>
            <a:pPr>
              <a:buFont typeface="Arial" pitchFamily="4" charset="0"/>
              <a:buNone/>
            </a:pPr>
            <a:endParaRPr lang="en-US" dirty="0" smtClean="0">
              <a:solidFill>
                <a:srgbClr val="66CCFF"/>
              </a:solidFill>
              <a:latin typeface="Gill Sans MT" pitchFamily="4" charset="-18"/>
              <a:ea typeface="ＭＳ Ｐゴシック" pitchFamily="4" charset="-128"/>
            </a:endParaRPr>
          </a:p>
          <a:p>
            <a:pPr>
              <a:buFont typeface="Arial" pitchFamily="4" charset="0"/>
              <a:buNone/>
            </a:pPr>
            <a:endParaRPr lang="en-US" dirty="0" smtClean="0">
              <a:solidFill>
                <a:srgbClr val="66CCFF"/>
              </a:solidFill>
              <a:latin typeface="Gill Sans MT" pitchFamily="4" charset="-18"/>
              <a:ea typeface="ＭＳ Ｐゴシック" pitchFamily="4" charset="-128"/>
            </a:endParaRPr>
          </a:p>
          <a:p>
            <a:pPr>
              <a:buFont typeface="Arial" pitchFamily="4" charset="0"/>
              <a:buNone/>
            </a:pPr>
            <a:endParaRPr lang="en-US" dirty="0" smtClean="0">
              <a:solidFill>
                <a:srgbClr val="66CCFF"/>
              </a:solidFill>
              <a:latin typeface="Gill Sans MT" pitchFamily="4" charset="-18"/>
              <a:ea typeface="ＭＳ Ｐゴシック" pitchFamily="4" charset="-128"/>
            </a:endParaRPr>
          </a:p>
          <a:p>
            <a:pPr>
              <a:buFont typeface="Arial" pitchFamily="4" charset="0"/>
              <a:buNone/>
            </a:pPr>
            <a:endParaRPr lang="en-US" dirty="0" smtClean="0">
              <a:solidFill>
                <a:srgbClr val="66CCFF"/>
              </a:solidFill>
              <a:latin typeface="Gill Sans MT" pitchFamily="4" charset="-18"/>
              <a:ea typeface="ＭＳ Ｐゴシック" pitchFamily="4" charset="-128"/>
            </a:endParaRPr>
          </a:p>
          <a:p>
            <a:pPr>
              <a:buFont typeface="Arial" pitchFamily="4" charset="0"/>
              <a:buNone/>
            </a:pPr>
            <a:endParaRPr lang="en-US" dirty="0" smtClean="0">
              <a:solidFill>
                <a:srgbClr val="66CCFF"/>
              </a:solidFill>
              <a:latin typeface="Gill Sans MT" pitchFamily="4" charset="-18"/>
              <a:ea typeface="ＭＳ Ｐゴシック" pitchFamily="4" charset="-128"/>
            </a:endParaRPr>
          </a:p>
          <a:p>
            <a:pPr>
              <a:buFont typeface="Arial" pitchFamily="4" charset="0"/>
              <a:buNone/>
            </a:pPr>
            <a:endParaRPr lang="en-US" dirty="0" smtClean="0">
              <a:solidFill>
                <a:srgbClr val="66CCFF"/>
              </a:solidFill>
              <a:latin typeface="Gill Sans MT" pitchFamily="4" charset="-18"/>
              <a:ea typeface="ＭＳ Ｐゴシック" pitchFamily="4" charset="-128"/>
            </a:endParaRPr>
          </a:p>
          <a:p>
            <a:pPr>
              <a:buFont typeface="Arial" pitchFamily="4" charset="0"/>
              <a:buNone/>
            </a:pPr>
            <a:endParaRPr lang="en-US" dirty="0" smtClean="0">
              <a:solidFill>
                <a:srgbClr val="66CCFF"/>
              </a:solidFill>
              <a:latin typeface="Gill Sans MT" pitchFamily="4" charset="-18"/>
              <a:ea typeface="ＭＳ Ｐゴシック" pitchFamily="4" charset="-128"/>
            </a:endParaRPr>
          </a:p>
          <a:p>
            <a:pPr>
              <a:buFont typeface="Arial" pitchFamily="4" charset="0"/>
              <a:buNone/>
            </a:pPr>
            <a:endParaRPr lang="en-US" dirty="0" smtClean="0">
              <a:solidFill>
                <a:srgbClr val="66CCFF"/>
              </a:solidFill>
              <a:latin typeface="Gill Sans MT" pitchFamily="4" charset="-18"/>
              <a:ea typeface="ＭＳ Ｐゴシック" pitchFamily="4" charset="-128"/>
            </a:endParaRPr>
          </a:p>
          <a:p>
            <a:pPr>
              <a:buFont typeface="Arial" pitchFamily="4" charset="0"/>
              <a:buNone/>
            </a:pPr>
            <a:endParaRPr lang="en-US" dirty="0" smtClean="0">
              <a:solidFill>
                <a:srgbClr val="66CCFF"/>
              </a:solidFill>
              <a:latin typeface="Gill Sans MT" pitchFamily="4" charset="-18"/>
              <a:ea typeface="ＭＳ Ｐゴシック" pitchFamily="4" charset="-128"/>
            </a:endParaRPr>
          </a:p>
          <a:p>
            <a:pPr>
              <a:buFont typeface="Arial" pitchFamily="4" charset="0"/>
              <a:buNone/>
            </a:pPr>
            <a:r>
              <a:rPr lang="en-US" dirty="0" smtClean="0">
                <a:solidFill>
                  <a:srgbClr val="B9CDE5"/>
                </a:solidFill>
                <a:latin typeface="Gill Sans MT" pitchFamily="4" charset="-18"/>
                <a:ea typeface="ＭＳ Ｐゴシック" pitchFamily="4" charset="-128"/>
              </a:rPr>
              <a:t>The NA ALMA Regional Center (ARC) interfaces with Chile, Europe &amp; East Asia</a:t>
            </a:r>
          </a:p>
          <a:p>
            <a:endParaRPr lang="en-US" dirty="0" smtClean="0">
              <a:latin typeface="Gill Sans MT" pitchFamily="4" charset="-18"/>
              <a:ea typeface="ＭＳ Ｐゴシック" pitchFamily="4" charset="-128"/>
            </a:endParaRPr>
          </a:p>
        </p:txBody>
      </p:sp>
      <p:pic>
        <p:nvPicPr>
          <p:cNvPr id="39955" name="Picture 38" descr="nrc.tif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90625" y="3254375"/>
            <a:ext cx="254000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1" name="Curved Connector 40"/>
          <p:cNvCxnSpPr/>
          <p:nvPr/>
        </p:nvCxnSpPr>
        <p:spPr>
          <a:xfrm>
            <a:off x="1444625" y="3384550"/>
            <a:ext cx="1014413" cy="228600"/>
          </a:xfrm>
          <a:prstGeom prst="curved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457200" y="365253"/>
            <a:ext cx="8229600" cy="960437"/>
          </a:xfrm>
        </p:spPr>
        <p:txBody>
          <a:bodyPr/>
          <a:lstStyle/>
          <a:p>
            <a:r>
              <a:rPr lang="en-US" dirty="0" smtClean="0">
                <a:latin typeface="Gill Sans MT" pitchFamily="4" charset="-18"/>
                <a:ea typeface="ＭＳ Ｐゴシック" pitchFamily="4" charset="-128"/>
              </a:rPr>
              <a:t>Milestones</a:t>
            </a:r>
          </a:p>
        </p:txBody>
      </p:sp>
      <p:sp>
        <p:nvSpPr>
          <p:cNvPr id="41987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88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B8FCBA8-2B3D-0F47-B303-A367D8C3AE93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41989" name="Text Placeholder 7"/>
          <p:cNvSpPr txBox="1">
            <a:spLocks/>
          </p:cNvSpPr>
          <p:nvPr/>
        </p:nvSpPr>
        <p:spPr bwMode="auto">
          <a:xfrm>
            <a:off x="590550" y="1196677"/>
            <a:ext cx="8553450" cy="479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lnSpc>
                <a:spcPct val="120000"/>
              </a:lnSpc>
              <a:spcBef>
                <a:spcPct val="20000"/>
              </a:spcBef>
            </a:pPr>
            <a:r>
              <a:rPr lang="en-US" sz="2000" u="sng" dirty="0">
                <a:solidFill>
                  <a:srgbClr val="000099"/>
                </a:solidFill>
                <a:latin typeface="Gill Sans MT" pitchFamily="4" charset="-18"/>
              </a:rPr>
              <a:t>November 27, 2009</a:t>
            </a:r>
            <a:r>
              <a:rPr lang="en-US" sz="2000" dirty="0">
                <a:solidFill>
                  <a:srgbClr val="000099"/>
                </a:solidFill>
                <a:latin typeface="Gill Sans MT" pitchFamily="4" charset="-18"/>
              </a:rPr>
              <a:t>:  		Phase closure achieved with 3 antennas</a:t>
            </a:r>
          </a:p>
          <a:p>
            <a:pPr marL="342900" indent="-342900" eaLnBrk="0" hangingPunct="0">
              <a:lnSpc>
                <a:spcPct val="120000"/>
              </a:lnSpc>
              <a:spcBef>
                <a:spcPct val="20000"/>
              </a:spcBef>
            </a:pPr>
            <a:r>
              <a:rPr lang="en-US" sz="2000" u="sng" dirty="0">
                <a:solidFill>
                  <a:srgbClr val="000099"/>
                </a:solidFill>
                <a:latin typeface="Gill Sans MT" pitchFamily="4" charset="-18"/>
              </a:rPr>
              <a:t>January 22, 2010</a:t>
            </a:r>
            <a:r>
              <a:rPr lang="en-US" sz="2000" dirty="0">
                <a:solidFill>
                  <a:srgbClr val="000099"/>
                </a:solidFill>
                <a:latin typeface="Gill Sans MT" pitchFamily="4" charset="-18"/>
              </a:rPr>
              <a:t>:  		Start of Commissioning &amp; Science Verification</a:t>
            </a:r>
          </a:p>
          <a:p>
            <a:pPr marL="342900" indent="-342900" eaLnBrk="0" hangingPunct="0">
              <a:lnSpc>
                <a:spcPct val="120000"/>
              </a:lnSpc>
              <a:spcBef>
                <a:spcPct val="20000"/>
              </a:spcBef>
            </a:pPr>
            <a:r>
              <a:rPr lang="en-US" sz="2000" u="sng" dirty="0">
                <a:solidFill>
                  <a:srgbClr val="000099"/>
                </a:solidFill>
                <a:latin typeface="Gill Sans MT" pitchFamily="4" charset="-18"/>
              </a:rPr>
              <a:t>October 2010</a:t>
            </a:r>
            <a:r>
              <a:rPr lang="en-US" sz="2000" dirty="0">
                <a:solidFill>
                  <a:srgbClr val="000099"/>
                </a:solidFill>
                <a:latin typeface="Gill Sans MT" pitchFamily="4" charset="-18"/>
              </a:rPr>
              <a:t>: 			</a:t>
            </a:r>
            <a:r>
              <a:rPr lang="en-US" sz="2000" dirty="0">
                <a:solidFill>
                  <a:srgbClr val="800000"/>
                </a:solidFill>
                <a:latin typeface="Gill Sans MT" pitchFamily="4" charset="-18"/>
              </a:rPr>
              <a:t>Operations Readiness Review</a:t>
            </a:r>
          </a:p>
          <a:p>
            <a:pPr marL="342900" indent="-342900" eaLnBrk="0" hangingPunct="0">
              <a:lnSpc>
                <a:spcPct val="120000"/>
              </a:lnSpc>
              <a:spcBef>
                <a:spcPct val="20000"/>
              </a:spcBef>
            </a:pPr>
            <a:r>
              <a:rPr lang="en-US" sz="2000" u="sng" dirty="0">
                <a:solidFill>
                  <a:srgbClr val="000099"/>
                </a:solidFill>
                <a:latin typeface="Gill Sans MT" pitchFamily="4" charset="-18"/>
              </a:rPr>
              <a:t>December 2010</a:t>
            </a:r>
            <a:r>
              <a:rPr lang="en-US" sz="2000" dirty="0">
                <a:solidFill>
                  <a:srgbClr val="000099"/>
                </a:solidFill>
                <a:latin typeface="Gill Sans MT" pitchFamily="4" charset="-18"/>
              </a:rPr>
              <a:t>: 	</a:t>
            </a:r>
            <a:r>
              <a:rPr lang="en-US" sz="2000" dirty="0" smtClean="0">
                <a:solidFill>
                  <a:srgbClr val="000099"/>
                </a:solidFill>
                <a:latin typeface="Gill Sans MT" pitchFamily="4" charset="-18"/>
              </a:rPr>
              <a:t>		</a:t>
            </a:r>
            <a:r>
              <a:rPr lang="en-US" sz="2000" dirty="0" smtClean="0">
                <a:solidFill>
                  <a:srgbClr val="800000"/>
                </a:solidFill>
                <a:latin typeface="Gill Sans MT" pitchFamily="4" charset="-18"/>
              </a:rPr>
              <a:t>First </a:t>
            </a:r>
            <a:r>
              <a:rPr lang="en-US" sz="2000" dirty="0">
                <a:solidFill>
                  <a:srgbClr val="800000"/>
                </a:solidFill>
                <a:latin typeface="Gill Sans MT" pitchFamily="4" charset="-18"/>
              </a:rPr>
              <a:t>Call for Proposals</a:t>
            </a:r>
            <a:endParaRPr lang="en-US" sz="2000" u="sng" dirty="0">
              <a:solidFill>
                <a:srgbClr val="800000"/>
              </a:solidFill>
              <a:latin typeface="Gill Sans MT" pitchFamily="4" charset="-18"/>
            </a:endParaRPr>
          </a:p>
          <a:p>
            <a:pPr marL="342900" indent="-342900" eaLnBrk="0" hangingPunct="0">
              <a:lnSpc>
                <a:spcPct val="120000"/>
              </a:lnSpc>
              <a:spcBef>
                <a:spcPct val="20000"/>
              </a:spcBef>
            </a:pPr>
            <a:r>
              <a:rPr lang="en-US" sz="2000" u="sng" dirty="0">
                <a:solidFill>
                  <a:srgbClr val="000099"/>
                </a:solidFill>
                <a:latin typeface="Gill Sans MT" pitchFamily="4" charset="-18"/>
              </a:rPr>
              <a:t>July 2011</a:t>
            </a:r>
            <a:r>
              <a:rPr lang="en-US" sz="2000" dirty="0">
                <a:solidFill>
                  <a:srgbClr val="000099"/>
                </a:solidFill>
                <a:latin typeface="Gill Sans MT" pitchFamily="4" charset="-18"/>
              </a:rPr>
              <a:t>: 				</a:t>
            </a:r>
            <a:r>
              <a:rPr lang="en-US" sz="2000" dirty="0">
                <a:solidFill>
                  <a:srgbClr val="800000"/>
                </a:solidFill>
                <a:latin typeface="Gill Sans MT" pitchFamily="4" charset="-18"/>
              </a:rPr>
              <a:t>Start of Early Science operations; 16+ antennas</a:t>
            </a:r>
          </a:p>
          <a:p>
            <a:pPr marL="342900" indent="-342900" eaLnBrk="0" hangingPunct="0">
              <a:lnSpc>
                <a:spcPct val="120000"/>
              </a:lnSpc>
              <a:spcBef>
                <a:spcPct val="20000"/>
              </a:spcBef>
            </a:pPr>
            <a:r>
              <a:rPr lang="en-US" sz="2000" u="sng" dirty="0">
                <a:solidFill>
                  <a:srgbClr val="000099"/>
                </a:solidFill>
                <a:latin typeface="Gill Sans MT" pitchFamily="4" charset="-18"/>
              </a:rPr>
              <a:t>January 2012</a:t>
            </a:r>
            <a:r>
              <a:rPr lang="en-US" sz="2000" dirty="0">
                <a:solidFill>
                  <a:srgbClr val="000099"/>
                </a:solidFill>
                <a:latin typeface="Gill Sans MT" pitchFamily="4" charset="-18"/>
              </a:rPr>
              <a:t>: 			Science verification for 32 antenna</a:t>
            </a:r>
          </a:p>
          <a:p>
            <a:pPr marL="342900" indent="-342900" eaLnBrk="0" hangingPunct="0">
              <a:lnSpc>
                <a:spcPct val="120000"/>
              </a:lnSpc>
              <a:spcBef>
                <a:spcPct val="20000"/>
              </a:spcBef>
            </a:pPr>
            <a:r>
              <a:rPr lang="en-US" sz="2000" u="sng" dirty="0">
                <a:solidFill>
                  <a:srgbClr val="000099"/>
                </a:solidFill>
                <a:latin typeface="Gill Sans MT" pitchFamily="4" charset="-18"/>
              </a:rPr>
              <a:t>September 2012</a:t>
            </a:r>
            <a:r>
              <a:rPr lang="en-US" sz="2000" dirty="0">
                <a:solidFill>
                  <a:srgbClr val="000099"/>
                </a:solidFill>
                <a:latin typeface="Gill Sans MT" pitchFamily="4" charset="-18"/>
              </a:rPr>
              <a:t>: 	</a:t>
            </a:r>
            <a:r>
              <a:rPr lang="en-US" sz="2000" dirty="0" smtClean="0">
                <a:solidFill>
                  <a:srgbClr val="000099"/>
                </a:solidFill>
                <a:latin typeface="Gill Sans MT" pitchFamily="4" charset="-18"/>
              </a:rPr>
              <a:t>		Inauguration</a:t>
            </a:r>
            <a:r>
              <a:rPr lang="en-US" sz="2000" dirty="0">
                <a:solidFill>
                  <a:srgbClr val="000099"/>
                </a:solidFill>
                <a:latin typeface="Gill Sans MT" pitchFamily="4" charset="-18"/>
              </a:rPr>
              <a:t>:  50+ antennas in place</a:t>
            </a:r>
          </a:p>
          <a:p>
            <a:pPr marL="342900" indent="-342900" eaLnBrk="0" hangingPunct="0">
              <a:lnSpc>
                <a:spcPct val="120000"/>
              </a:lnSpc>
              <a:spcBef>
                <a:spcPct val="20000"/>
              </a:spcBef>
            </a:pPr>
            <a:r>
              <a:rPr lang="en-US" sz="2000" u="sng" dirty="0">
                <a:solidFill>
                  <a:srgbClr val="000099"/>
                </a:solidFill>
                <a:latin typeface="Gill Sans MT" pitchFamily="4" charset="-18"/>
              </a:rPr>
              <a:t>April 2013:</a:t>
            </a:r>
            <a:r>
              <a:rPr lang="en-US" sz="2000" dirty="0">
                <a:solidFill>
                  <a:srgbClr val="000099"/>
                </a:solidFill>
                <a:latin typeface="Gill Sans MT" pitchFamily="4" charset="-18"/>
              </a:rPr>
              <a:t>				66 antennas in service</a:t>
            </a:r>
            <a:endParaRPr lang="en-US" sz="2000" u="sng" dirty="0">
              <a:solidFill>
                <a:srgbClr val="000099"/>
              </a:solidFill>
              <a:latin typeface="Gill Sans MT" pitchFamily="4" charset="-18"/>
            </a:endParaRPr>
          </a:p>
          <a:p>
            <a:pPr marL="1600200" lvl="3" indent="-228600" eaLnBrk="0" hangingPunct="0">
              <a:lnSpc>
                <a:spcPct val="90000"/>
              </a:lnSpc>
              <a:spcBef>
                <a:spcPct val="20000"/>
              </a:spcBef>
              <a:buFont typeface="Calibri" pitchFamily="4" charset="0"/>
              <a:buAutoNum type="romanLcPeriod"/>
            </a:pPr>
            <a:endParaRPr lang="en-US" sz="2000" dirty="0">
              <a:solidFill>
                <a:srgbClr val="330099"/>
              </a:solidFill>
              <a:latin typeface="Gill Sans MT" pitchFamily="4" charset="-18"/>
              <a:ea typeface="Gill Sans" pitchFamily="4" charset="0"/>
              <a:cs typeface="Gill Sans" pitchFamily="4" charset="0"/>
            </a:endParaRPr>
          </a:p>
        </p:txBody>
      </p:sp>
      <p:pic>
        <p:nvPicPr>
          <p:cNvPr id="6" name="Picture 5" descr="ALMA-QuickRef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679" y="4713588"/>
            <a:ext cx="7940321" cy="14970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Gill Sans MT" pitchFamily="4" charset="-18"/>
                <a:ea typeface="ＭＳ Ｐゴシック" pitchFamily="4" charset="-128"/>
              </a:rPr>
              <a:t>ALMA must be accessible to all</a:t>
            </a:r>
          </a:p>
        </p:txBody>
      </p:sp>
      <p:pic>
        <p:nvPicPr>
          <p:cNvPr id="43011" name="Content Placeholder 5" descr="judo"/>
          <p:cNvPicPr>
            <a:picLocks noGrp="1" noChangeAspect="1"/>
          </p:cNvPicPr>
          <p:nvPr>
            <p:ph idx="1"/>
          </p:nvPr>
        </p:nvPicPr>
        <p:blipFill>
          <a:blip r:embed="rId2"/>
          <a:srcRect l="-60503" r="-60503"/>
          <a:stretch>
            <a:fillRect/>
          </a:stretch>
        </p:blipFill>
        <p:spPr>
          <a:xfrm>
            <a:off x="0" y="1600200"/>
            <a:ext cx="3402013" cy="1871663"/>
          </a:xfrm>
        </p:spPr>
      </p:pic>
      <p:sp>
        <p:nvSpPr>
          <p:cNvPr id="43012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3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FF2DEFB-9F62-964A-8B6B-55BDF5C8D20C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43014" name="TextBox 7"/>
          <p:cNvSpPr txBox="1">
            <a:spLocks noChangeArrowheads="1"/>
          </p:cNvSpPr>
          <p:nvPr/>
        </p:nvSpPr>
        <p:spPr bwMode="auto">
          <a:xfrm>
            <a:off x="3124200" y="1447800"/>
            <a:ext cx="5703888" cy="465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800" dirty="0" smtClean="0">
                <a:solidFill>
                  <a:srgbClr val="000099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NAASC </a:t>
            </a:r>
            <a:r>
              <a:rPr lang="en-US" sz="2800" dirty="0">
                <a:solidFill>
                  <a:srgbClr val="000099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will provide</a:t>
            </a:r>
            <a:r>
              <a:rPr lang="en-US" sz="2800" dirty="0" smtClean="0">
                <a:solidFill>
                  <a:srgbClr val="000099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:</a:t>
            </a:r>
            <a:endParaRPr lang="en-US" sz="2000" dirty="0" smtClean="0">
              <a:solidFill>
                <a:srgbClr val="000099"/>
              </a:solidFill>
              <a:latin typeface="Gill Sans MT" pitchFamily="4" charset="-18"/>
              <a:ea typeface="Gill Sans" pitchFamily="4" charset="0"/>
              <a:cs typeface="Gill Sans" pitchFamily="4" charset="0"/>
            </a:endParaRPr>
          </a:p>
          <a:p>
            <a:pPr marL="800100" lvl="1" indent="-342900" eaLnBrk="0" hangingPunct="0">
              <a:spcBef>
                <a:spcPct val="20000"/>
              </a:spcBef>
              <a:buFont typeface="Lucida Grande" pitchFamily="4" charset="0"/>
              <a:buChar char="-"/>
            </a:pPr>
            <a:r>
              <a:rPr lang="en-US" dirty="0">
                <a:solidFill>
                  <a:srgbClr val="800000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Calibrated reference images</a:t>
            </a:r>
          </a:p>
          <a:p>
            <a:pPr marL="1257300" lvl="2" indent="-342900" eaLnBrk="0" hangingPunct="0">
              <a:spcBef>
                <a:spcPct val="20000"/>
              </a:spcBef>
              <a:buFont typeface="Courier New" pitchFamily="4" charset="0"/>
              <a:buChar char="o"/>
            </a:pPr>
            <a:r>
              <a:rPr lang="en-US" sz="2000" dirty="0">
                <a:solidFill>
                  <a:srgbClr val="000099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All data will be image cubes</a:t>
            </a:r>
          </a:p>
          <a:p>
            <a:pPr marL="800100" lvl="1" indent="-342900" eaLnBrk="0" hangingPunct="0">
              <a:spcBef>
                <a:spcPct val="20000"/>
              </a:spcBef>
              <a:buFont typeface="Lucida Grande" pitchFamily="4" charset="0"/>
              <a:buChar char="-"/>
            </a:pPr>
            <a:r>
              <a:rPr lang="en-US" dirty="0">
                <a:solidFill>
                  <a:srgbClr val="800000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On-line learning resources</a:t>
            </a:r>
          </a:p>
          <a:p>
            <a:pPr marL="800100" lvl="1" indent="-342900" eaLnBrk="0" hangingPunct="0">
              <a:spcBef>
                <a:spcPct val="20000"/>
              </a:spcBef>
              <a:buFont typeface="Lucida Grande" pitchFamily="4" charset="0"/>
              <a:buChar char="-"/>
            </a:pPr>
            <a:r>
              <a:rPr lang="en-US" dirty="0">
                <a:solidFill>
                  <a:srgbClr val="800000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Workshops, tutorials &amp; schools</a:t>
            </a:r>
          </a:p>
          <a:p>
            <a:pPr marL="800100" lvl="1" indent="-342900" eaLnBrk="0" hangingPunct="0">
              <a:spcBef>
                <a:spcPct val="20000"/>
              </a:spcBef>
              <a:buFont typeface="Lucida Grande" pitchFamily="4" charset="0"/>
              <a:buChar char="-"/>
            </a:pPr>
            <a:r>
              <a:rPr lang="en-US" dirty="0">
                <a:solidFill>
                  <a:srgbClr val="800000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One-on-one support for visitors</a:t>
            </a:r>
          </a:p>
          <a:p>
            <a:pPr marL="800100" lvl="1" indent="-342900" eaLnBrk="0" hangingPunct="0">
              <a:spcBef>
                <a:spcPct val="20000"/>
              </a:spcBef>
              <a:buFont typeface="Lucida Grande" pitchFamily="4" charset="0"/>
              <a:buChar char="-"/>
            </a:pPr>
            <a:r>
              <a:rPr lang="en-US" dirty="0">
                <a:solidFill>
                  <a:srgbClr val="800000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Student and Postdoc </a:t>
            </a:r>
            <a:r>
              <a:rPr lang="en-US" dirty="0" smtClean="0">
                <a:solidFill>
                  <a:srgbClr val="800000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programs</a:t>
            </a:r>
          </a:p>
          <a:p>
            <a:pPr marL="800100" lvl="1" indent="-342900" eaLnBrk="0" hangingPunct="0">
              <a:spcBef>
                <a:spcPct val="20000"/>
              </a:spcBef>
              <a:buFont typeface="Lucida Grande" pitchFamily="4" charset="0"/>
              <a:buChar char="-"/>
            </a:pPr>
            <a:r>
              <a:rPr lang="en-US" dirty="0" smtClean="0">
                <a:solidFill>
                  <a:srgbClr val="800000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Financial Support:</a:t>
            </a:r>
          </a:p>
          <a:p>
            <a:pPr marL="1257300" lvl="2" indent="-342900" eaLnBrk="0" hangingPunct="0">
              <a:spcBef>
                <a:spcPct val="20000"/>
              </a:spcBef>
              <a:buFont typeface="Courier New"/>
              <a:buChar char="o"/>
            </a:pPr>
            <a:r>
              <a:rPr lang="en-US" sz="2000" dirty="0" smtClean="0">
                <a:solidFill>
                  <a:srgbClr val="000099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Data reduction visits</a:t>
            </a:r>
          </a:p>
          <a:p>
            <a:pPr marL="1257300" lvl="2" indent="-342900" eaLnBrk="0" hangingPunct="0">
              <a:spcBef>
                <a:spcPct val="20000"/>
              </a:spcBef>
              <a:buFont typeface="Courier New"/>
              <a:buChar char="o"/>
            </a:pPr>
            <a:r>
              <a:rPr lang="en-US" sz="2000" dirty="0" smtClean="0">
                <a:solidFill>
                  <a:srgbClr val="000099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Students working on ALMA data</a:t>
            </a:r>
          </a:p>
          <a:p>
            <a:pPr marL="1257300" lvl="2" indent="-342900" eaLnBrk="0" hangingPunct="0">
              <a:spcBef>
                <a:spcPct val="20000"/>
              </a:spcBef>
              <a:buFont typeface="Courier New"/>
              <a:buChar char="o"/>
            </a:pPr>
            <a:r>
              <a:rPr lang="en-US" sz="2000" dirty="0" smtClean="0">
                <a:solidFill>
                  <a:srgbClr val="000099"/>
                </a:solidFill>
                <a:latin typeface="Gill Sans MT" pitchFamily="4" charset="-18"/>
                <a:ea typeface="Gill Sans" pitchFamily="4" charset="0"/>
                <a:cs typeface="Gill Sans" pitchFamily="4" charset="0"/>
              </a:rPr>
              <a:t>Page charge support</a:t>
            </a:r>
            <a:endParaRPr lang="en-US" sz="2000" dirty="0">
              <a:solidFill>
                <a:srgbClr val="000099"/>
              </a:solidFill>
              <a:latin typeface="Gill Sans MT" pitchFamily="4" charset="-18"/>
              <a:ea typeface="Gill Sans" pitchFamily="4" charset="0"/>
              <a:cs typeface="Gill Sans" pitchFamily="4" charset="0"/>
            </a:endParaRPr>
          </a:p>
        </p:txBody>
      </p:sp>
      <p:sp>
        <p:nvSpPr>
          <p:cNvPr id="10" name="Multiply 9"/>
          <p:cNvSpPr/>
          <p:nvPr/>
        </p:nvSpPr>
        <p:spPr>
          <a:xfrm>
            <a:off x="750888" y="1447800"/>
            <a:ext cx="1522412" cy="1576388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Gill Sans MT" pitchFamily="4" charset="-18"/>
              <a:ea typeface="ＭＳ Ｐゴシック" pitchFamily="4" charset="-128"/>
            </a:endParaRPr>
          </a:p>
        </p:txBody>
      </p:sp>
      <p:pic>
        <p:nvPicPr>
          <p:cNvPr id="44035" name="Content Placeholder 5" descr="toppage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27707" r="-27707"/>
          <a:stretch>
            <a:fillRect/>
          </a:stretch>
        </p:blipFill>
        <p:spPr>
          <a:xfrm>
            <a:off x="-1714500" y="228600"/>
            <a:ext cx="9677400" cy="5321300"/>
          </a:xfrm>
        </p:spPr>
      </p:pic>
      <p:sp>
        <p:nvSpPr>
          <p:cNvPr id="44036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7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B2BD37E-856E-6A43-92F7-ADF070D2790E}" type="slidenum">
              <a:rPr lang="en-US" smtClean="0"/>
              <a:pPr/>
              <a:t>8</a:t>
            </a:fld>
            <a:endParaRPr lang="en-US" smtClean="0"/>
          </a:p>
        </p:txBody>
      </p:sp>
      <p:pic>
        <p:nvPicPr>
          <p:cNvPr id="7" name="Picture 6" descr="capabilities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4438" y="1941513"/>
            <a:ext cx="5181600" cy="581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earlyscience.tif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3300" y="2247900"/>
            <a:ext cx="5822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Gill Sans MT" pitchFamily="4" charset="-18"/>
              <a:ea typeface="ＭＳ Ｐゴシック" pitchFamily="4" charset="-128"/>
            </a:endParaRPr>
          </a:p>
        </p:txBody>
      </p:sp>
      <p:sp>
        <p:nvSpPr>
          <p:cNvPr id="45059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60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7831750-35F8-B64C-BB25-AB0559801E4E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45061" name="Title 1"/>
          <p:cNvSpPr txBox="1">
            <a:spLocks/>
          </p:cNvSpPr>
          <p:nvPr/>
        </p:nvSpPr>
        <p:spPr bwMode="auto">
          <a:xfrm>
            <a:off x="457200" y="457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2800" b="1">
                <a:solidFill>
                  <a:srgbClr val="990033"/>
                </a:solidFill>
                <a:latin typeface="Gill Sans MT" pitchFamily="4" charset="-18"/>
                <a:ea typeface="GillSans" pitchFamily="34" charset="0"/>
                <a:cs typeface="GillSans" pitchFamily="34" charset="0"/>
              </a:rPr>
              <a:t>The Complex mm Spectrum</a:t>
            </a:r>
          </a:p>
        </p:txBody>
      </p:sp>
      <p:sp>
        <p:nvSpPr>
          <p:cNvPr id="45062" name="Content Placeholder 2"/>
          <p:cNvSpPr txBox="1">
            <a:spLocks/>
          </p:cNvSpPr>
          <p:nvPr/>
        </p:nvSpPr>
        <p:spPr bwMode="auto">
          <a:xfrm>
            <a:off x="3843338" y="3470275"/>
            <a:ext cx="4691062" cy="218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4" charset="0"/>
              <a:buChar char="•"/>
            </a:pPr>
            <a:r>
              <a:rPr lang="en-US" sz="1600" dirty="0">
                <a:solidFill>
                  <a:srgbClr val="000099"/>
                </a:solidFill>
                <a:ea typeface="Gill Sans" pitchFamily="4" charset="0"/>
                <a:cs typeface="Gill Sans" pitchFamily="4" charset="0"/>
              </a:rPr>
              <a:t>Most of the observed transitions of the 142 known interstellar molecules lie in the mm/</a:t>
            </a:r>
            <a:r>
              <a:rPr lang="en-US" sz="1600" dirty="0" err="1">
                <a:solidFill>
                  <a:srgbClr val="000099"/>
                </a:solidFill>
                <a:ea typeface="Gill Sans" pitchFamily="4" charset="0"/>
                <a:cs typeface="Gill Sans" pitchFamily="4" charset="0"/>
              </a:rPr>
              <a:t>submm</a:t>
            </a:r>
            <a:r>
              <a:rPr lang="en-US" sz="1600" dirty="0">
                <a:solidFill>
                  <a:srgbClr val="000099"/>
                </a:solidFill>
                <a:ea typeface="Gill Sans" pitchFamily="4" charset="0"/>
                <a:cs typeface="Gill Sans" pitchFamily="4" charset="0"/>
              </a:rPr>
              <a:t> spectral region.  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4" charset="0"/>
              <a:buChar char="•"/>
            </a:pPr>
            <a:endParaRPr lang="en-US" sz="1600" dirty="0">
              <a:solidFill>
                <a:srgbClr val="000099"/>
              </a:solidFill>
              <a:ea typeface="Gill Sans" pitchFamily="4" charset="0"/>
              <a:cs typeface="Gill Sans" pitchFamily="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4" charset="0"/>
              <a:buChar char="•"/>
            </a:pPr>
            <a:r>
              <a:rPr lang="en-US" sz="1600">
                <a:solidFill>
                  <a:srgbClr val="000099"/>
                </a:solidFill>
                <a:ea typeface="Gill Sans" pitchFamily="4" charset="0"/>
                <a:cs typeface="Gill Sans" pitchFamily="4" charset="0"/>
              </a:rPr>
              <a:t>Here</a:t>
            </a:r>
            <a:r>
              <a:rPr lang="en-US" sz="1600" smtClean="0">
                <a:solidFill>
                  <a:srgbClr val="000099"/>
                </a:solidFill>
                <a:ea typeface="Gill Sans" pitchFamily="4" charset="0"/>
                <a:cs typeface="Gill Sans" pitchFamily="4" charset="0"/>
              </a:rPr>
              <a:t> 1000s </a:t>
            </a:r>
            <a:r>
              <a:rPr lang="en-US" sz="1600">
                <a:solidFill>
                  <a:srgbClr val="000099"/>
                </a:solidFill>
                <a:ea typeface="Gill Sans" pitchFamily="4" charset="0"/>
                <a:cs typeface="Gill Sans" pitchFamily="4" charset="0"/>
              </a:rPr>
              <a:t>lines are seen in a small portion of the spectrum at 2mm.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4" charset="0"/>
              <a:buChar char="•"/>
            </a:pPr>
            <a:endParaRPr lang="en-US" sz="1600" dirty="0">
              <a:solidFill>
                <a:srgbClr val="000099"/>
              </a:solidFill>
              <a:ea typeface="Gill Sans" pitchFamily="4" charset="0"/>
              <a:cs typeface="Gill Sans" pitchFamily="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4" charset="0"/>
              <a:buChar char="•"/>
            </a:pPr>
            <a:endParaRPr lang="en-US" sz="1600" dirty="0">
              <a:solidFill>
                <a:srgbClr val="000099"/>
              </a:solidFill>
              <a:ea typeface="Gill Sans" pitchFamily="4" charset="0"/>
              <a:cs typeface="Gill Sans" pitchFamily="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4" charset="0"/>
              <a:buNone/>
            </a:pPr>
            <a:r>
              <a:rPr lang="en-US" sz="1400" dirty="0">
                <a:solidFill>
                  <a:srgbClr val="000099"/>
                </a:solidFill>
                <a:ea typeface="Gill Sans" pitchFamily="4" charset="0"/>
                <a:cs typeface="Gill Sans" pitchFamily="4" charset="0"/>
              </a:rPr>
              <a:t>Slide courtesy of Al </a:t>
            </a:r>
            <a:r>
              <a:rPr lang="en-US" sz="1400" dirty="0" err="1">
                <a:solidFill>
                  <a:srgbClr val="000099"/>
                </a:solidFill>
                <a:ea typeface="Gill Sans" pitchFamily="4" charset="0"/>
                <a:cs typeface="Gill Sans" pitchFamily="4" charset="0"/>
              </a:rPr>
              <a:t>Wootten</a:t>
            </a:r>
            <a:endParaRPr lang="en-US" sz="1400" dirty="0">
              <a:solidFill>
                <a:srgbClr val="000099"/>
              </a:solidFill>
              <a:ea typeface="Gill Sans" pitchFamily="4" charset="0"/>
              <a:cs typeface="Gill Sans" pitchFamily="4" charset="0"/>
            </a:endParaRPr>
          </a:p>
        </p:txBody>
      </p:sp>
      <p:sp>
        <p:nvSpPr>
          <p:cNvPr id="45063" name="Slide Number Placeholder 4"/>
          <p:cNvSpPr txBox="1">
            <a:spLocks/>
          </p:cNvSpPr>
          <p:nvPr/>
        </p:nvSpPr>
        <p:spPr bwMode="auto">
          <a:xfrm>
            <a:off x="8077200" y="6356350"/>
            <a:ext cx="457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/>
            <a:fld id="{AF2ECEFE-5F11-BA42-BB15-E68F0188BE66}" type="slidenum">
              <a:rPr lang="en-US" sz="1200">
                <a:solidFill>
                  <a:srgbClr val="000099"/>
                </a:solidFill>
                <a:latin typeface="Gill Sans MT" pitchFamily="4" charset="-18"/>
              </a:rPr>
              <a:pPr algn="r"/>
              <a:t>9</a:t>
            </a:fld>
            <a:endParaRPr lang="en-US" sz="1200">
              <a:solidFill>
                <a:srgbClr val="000099"/>
              </a:solidFill>
              <a:latin typeface="Gill Sans MT" pitchFamily="4" charset="-18"/>
            </a:endParaRPr>
          </a:p>
        </p:txBody>
      </p:sp>
      <p:pic>
        <p:nvPicPr>
          <p:cNvPr id="45064" name="Picture 5" descr="Orion_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250" y="1190625"/>
            <a:ext cx="3505200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4" descr="2mmsurveyor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1190625"/>
            <a:ext cx="5334000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_Advanc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NRAO Title P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GBT backgrnd">
  <a:themeElements>
    <a:clrScheme name="1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1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GBT backgr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ALMA backgr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3_ALMA backgr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Presentation_Advanced</Template>
  <TotalTime>266</TotalTime>
  <Words>447</Words>
  <Application>Microsoft Macintosh PowerPoint</Application>
  <PresentationFormat>On-screen Show (4:3)</PresentationFormat>
  <Paragraphs>118</Paragraphs>
  <Slides>13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Presentation_Advanced</vt:lpstr>
      <vt:lpstr>NRAO Title Page</vt:lpstr>
      <vt:lpstr>1_GBT backgrnd</vt:lpstr>
      <vt:lpstr>2_GBT backgrnd</vt:lpstr>
      <vt:lpstr>1_ALMA backgrnd</vt:lpstr>
      <vt:lpstr>3_ALMA backgrnd</vt:lpstr>
      <vt:lpstr>Slide 1</vt:lpstr>
      <vt:lpstr>Preparing for ALMA</vt:lpstr>
      <vt:lpstr>The North American ALMA Science Center</vt:lpstr>
      <vt:lpstr>It’s Time to Plan ALMA Science !!!!</vt:lpstr>
      <vt:lpstr>The North American ALMA Science Center</vt:lpstr>
      <vt:lpstr>Milestones</vt:lpstr>
      <vt:lpstr>ALMA must be accessible to all</vt:lpstr>
      <vt:lpstr>Slide 8</vt:lpstr>
      <vt:lpstr>Slide 9</vt:lpstr>
      <vt:lpstr>CO transitions at high z</vt:lpstr>
      <vt:lpstr>Slide 11</vt:lpstr>
      <vt:lpstr>Meet The NAASC</vt:lpstr>
      <vt:lpstr>PREPARING FOR ALMA</vt:lpstr>
    </vt:vector>
  </TitlesOfParts>
  <Company>NRAO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Taylor Johnson</dc:creator>
  <cp:lastModifiedBy>Mark Adams</cp:lastModifiedBy>
  <cp:revision>37</cp:revision>
  <dcterms:created xsi:type="dcterms:W3CDTF">2010-06-07T18:34:20Z</dcterms:created>
  <dcterms:modified xsi:type="dcterms:W3CDTF">2010-06-07T18:34:44Z</dcterms:modified>
</cp:coreProperties>
</file>